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2" r:id="rId1"/>
    <p:sldMasterId id="2147483689" r:id="rId2"/>
  </p:sldMasterIdLst>
  <p:notesMasterIdLst>
    <p:notesMasterId r:id="rId59"/>
  </p:notesMasterIdLst>
  <p:sldIdLst>
    <p:sldId id="488" r:id="rId3"/>
    <p:sldId id="613" r:id="rId4"/>
    <p:sldId id="579" r:id="rId5"/>
    <p:sldId id="583" r:id="rId6"/>
    <p:sldId id="584" r:id="rId7"/>
    <p:sldId id="585" r:id="rId8"/>
    <p:sldId id="587" r:id="rId9"/>
    <p:sldId id="588" r:id="rId10"/>
    <p:sldId id="586" r:id="rId11"/>
    <p:sldId id="589" r:id="rId12"/>
    <p:sldId id="590" r:id="rId13"/>
    <p:sldId id="614" r:id="rId14"/>
    <p:sldId id="616" r:id="rId15"/>
    <p:sldId id="615" r:id="rId16"/>
    <p:sldId id="630" r:id="rId17"/>
    <p:sldId id="631" r:id="rId18"/>
    <p:sldId id="591" r:id="rId19"/>
    <p:sldId id="632" r:id="rId20"/>
    <p:sldId id="592" r:id="rId21"/>
    <p:sldId id="593" r:id="rId22"/>
    <p:sldId id="594" r:id="rId23"/>
    <p:sldId id="595" r:id="rId24"/>
    <p:sldId id="596" r:id="rId25"/>
    <p:sldId id="597" r:id="rId26"/>
    <p:sldId id="609" r:id="rId27"/>
    <p:sldId id="610" r:id="rId28"/>
    <p:sldId id="617" r:id="rId29"/>
    <p:sldId id="599" r:id="rId30"/>
    <p:sldId id="625" r:id="rId31"/>
    <p:sldId id="626" r:id="rId32"/>
    <p:sldId id="627" r:id="rId33"/>
    <p:sldId id="628" r:id="rId34"/>
    <p:sldId id="629" r:id="rId35"/>
    <p:sldId id="598" r:id="rId36"/>
    <p:sldId id="618" r:id="rId37"/>
    <p:sldId id="619" r:id="rId38"/>
    <p:sldId id="620" r:id="rId39"/>
    <p:sldId id="621" r:id="rId40"/>
    <p:sldId id="622" r:id="rId41"/>
    <p:sldId id="580" r:id="rId42"/>
    <p:sldId id="603" r:id="rId43"/>
    <p:sldId id="604" r:id="rId44"/>
    <p:sldId id="605" r:id="rId45"/>
    <p:sldId id="606" r:id="rId46"/>
    <p:sldId id="607" r:id="rId47"/>
    <p:sldId id="624" r:id="rId48"/>
    <p:sldId id="581" r:id="rId49"/>
    <p:sldId id="582" r:id="rId50"/>
    <p:sldId id="601" r:id="rId51"/>
    <p:sldId id="623" r:id="rId52"/>
    <p:sldId id="611" r:id="rId53"/>
    <p:sldId id="608" r:id="rId54"/>
    <p:sldId id="602" r:id="rId55"/>
    <p:sldId id="570" r:id="rId56"/>
    <p:sldId id="612" r:id="rId57"/>
    <p:sldId id="571" r:id="rId58"/>
  </p:sldIdLst>
  <p:sldSz cx="10691813" cy="7559675"/>
  <p:notesSz cx="9939338" cy="6807200"/>
  <p:defaultTextStyle>
    <a:defPPr>
      <a:defRPr lang="ko-KR"/>
    </a:defPPr>
    <a:lvl1pPr marL="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orient="horz" pos="2358" userDrawn="1">
          <p15:clr>
            <a:srgbClr val="A4A3A4"/>
          </p15:clr>
        </p15:guide>
        <p15:guide id="9" pos="3345" userDrawn="1">
          <p15:clr>
            <a:srgbClr val="A4A3A4"/>
          </p15:clr>
        </p15:guide>
        <p15:guide id="10" pos="782" userDrawn="1">
          <p15:clr>
            <a:srgbClr val="A4A3A4"/>
          </p15:clr>
        </p15:guide>
        <p15:guide id="11" pos="1349" userDrawn="1">
          <p15:clr>
            <a:srgbClr val="A4A3A4"/>
          </p15:clr>
        </p15:guide>
        <p15:guide id="12" pos="2438" userDrawn="1">
          <p15:clr>
            <a:srgbClr val="A4A3A4"/>
          </p15:clr>
        </p15:guide>
        <p15:guide id="13" pos="5704" userDrawn="1">
          <p15:clr>
            <a:srgbClr val="A4A3A4"/>
          </p15:clr>
        </p15:guide>
        <p15:guide id="14" pos="5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47E"/>
    <a:srgbClr val="AF3790"/>
    <a:srgbClr val="FB85ED"/>
    <a:srgbClr val="892B70"/>
    <a:srgbClr val="E9B9DC"/>
    <a:srgbClr val="B4C7E7"/>
    <a:srgbClr val="173D6B"/>
    <a:srgbClr val="F2F2F2"/>
    <a:srgbClr val="E8E8E8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803" autoAdjust="0"/>
  </p:normalViewPr>
  <p:slideViewPr>
    <p:cSldViewPr snapToGrid="0" showGuides="1">
      <p:cViewPr varScale="1">
        <p:scale>
          <a:sx n="76" d="100"/>
          <a:sy n="76" d="100"/>
        </p:scale>
        <p:origin x="786" y="90"/>
      </p:cViewPr>
      <p:guideLst>
        <p:guide orient="horz" pos="2358"/>
        <p:guide pos="3345"/>
        <p:guide pos="782"/>
        <p:guide pos="1349"/>
        <p:guide pos="2438"/>
        <p:guide pos="5704"/>
        <p:guide pos="53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6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BCA84-884A-4990-B4B7-7C892AB4BE20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44863" y="850900"/>
            <a:ext cx="3249612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76600"/>
            <a:ext cx="7951788" cy="2679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275" y="6465888"/>
            <a:ext cx="430847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341C3-77BA-4E20-A2DA-6C31421BF4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7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212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4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34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50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82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5"/>
            <a:ext cx="2305050" cy="6405563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403225"/>
            <a:ext cx="6764337" cy="6405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6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74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39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1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85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0" y="1884363"/>
            <a:ext cx="9220200" cy="31448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0" y="5059363"/>
            <a:ext cx="9220200" cy="1652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3" y="2012950"/>
            <a:ext cx="45354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59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3"/>
            <a:ext cx="4522788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5" y="1852613"/>
            <a:ext cx="4545013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5" y="2760663"/>
            <a:ext cx="4545013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5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1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9" name="양쪽 모서리가 둥근 사각형 8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4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8" r:id="rId2"/>
    <p:sldLayoutId id="2147483701" r:id="rId3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1" userDrawn="1">
          <p15:clr>
            <a:srgbClr val="F26B43"/>
          </p15:clr>
        </p15:guide>
        <p15:guide id="2" pos="6384" userDrawn="1">
          <p15:clr>
            <a:srgbClr val="F26B43"/>
          </p15:clr>
        </p15:guide>
        <p15:guide id="4" orient="horz" pos="4309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6" orient="horz" pos="952" userDrawn="1">
          <p15:clr>
            <a:srgbClr val="F26B43"/>
          </p15:clr>
        </p15:guide>
        <p15:guide id="7" orient="horz" pos="11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6" name="양쪽 모서리가 둥근 사각형 5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7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CcvE2__rX0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94%A5%EB%9F%AC%EB%8B%9D" TargetMode="External"/><Relationship Id="rId7" Type="http://schemas.openxmlformats.org/officeDocument/2006/relationships/hyperlink" Target="https://m.blog.naver.com/PostView.naver?isHttpsRedirect=true&amp;blogId=hobbang143&amp;logNo=221527266369" TargetMode="External"/><Relationship Id="rId2" Type="http://schemas.openxmlformats.org/officeDocument/2006/relationships/hyperlink" Target="https://namu.wiki/w/%ED%85%90%EC%84%9C%ED%94%8C%EB%A1%9C%EC%9A%B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namu.wiki/w/%ED%8E%98%EC%9D%B4%EC%8A%A4%EB%B6%81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6GwLjW9sbc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71.png"/><Relationship Id="rId2" Type="http://schemas.openxmlformats.org/officeDocument/2006/relationships/hyperlink" Target="https://en.wikipedia.org/wiki/Kullback&#8211;Leibler_divergenc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hyperlink" Target="https://papers.nips.cc/paper/4824-imagenet-classification-with-deep-convolutional-neural-networks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9.1556.pdf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static.googleusercontent.com/media/research.google.com/ko/pubs/archive/43022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arxiv.org/pdf/1512.03385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jpeg"/><Relationship Id="rId7" Type="http://schemas.openxmlformats.org/officeDocument/2006/relationships/image" Target="../media/image92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7" Type="http://schemas.openxmlformats.org/officeDocument/2006/relationships/image" Target="../media/image108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hyperlink" Target="https://github.com/manhcuogntin4/Label-Annotation-VOC-Pascal" TargetMode="External"/><Relationship Id="rId4" Type="http://schemas.openxmlformats.org/officeDocument/2006/relationships/hyperlink" Target="https://github.com/jsbroks/coco-annotator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g"/><Relationship Id="rId3" Type="http://schemas.openxmlformats.org/officeDocument/2006/relationships/image" Target="../media/image124.jp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jpeg"/><Relationship Id="rId5" Type="http://schemas.openxmlformats.org/officeDocument/2006/relationships/image" Target="../media/image126.jpg"/><Relationship Id="rId4" Type="http://schemas.openxmlformats.org/officeDocument/2006/relationships/image" Target="../media/image125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hyperlink" Target="http://taewan.kim/post/cnn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hoya012.github.io/blog/deeplearning-classification-guidebook-1/" TargetMode="External"/><Relationship Id="rId4" Type="http://schemas.openxmlformats.org/officeDocument/2006/relationships/image" Target="../media/image131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0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666240" y="4191480"/>
            <a:ext cx="3754440" cy="20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smtClean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2021.0</a:t>
            </a:r>
            <a:r>
              <a:rPr lang="en-US" altLang="ko-KR" sz="2400" spc="-1" smtClean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9</a:t>
            </a:r>
            <a:r>
              <a:rPr lang="en-US" sz="2400" b="0" strike="noStrike" spc="-1" smtClean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r>
              <a:rPr lang="en-US" altLang="ko-KR" sz="2400" b="0" strike="noStrike" spc="-1" smtClean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작성자 윤경섭 수석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400480" y="1557360"/>
            <a:ext cx="6286320" cy="133776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400" b="1" spc="-60" smtClean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CNN(Convolutional Neural Network) </a:t>
            </a:r>
            <a:r>
              <a:rPr lang="ko-KR" altLang="en-US" sz="2400" b="1" spc="-60" smtClean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소개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9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796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그래디언트 소실 문제</a:t>
            </a:r>
            <a:r>
              <a:rPr lang="en-US" altLang="ko-KR" sz="2800" b="1" smtClean="0"/>
              <a:t>(Gradient Vanishing Problem)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449" y="3903731"/>
            <a:ext cx="5179218" cy="30860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354" y="1187554"/>
            <a:ext cx="3207965" cy="238826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016667" y="1441842"/>
            <a:ext cx="90219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smtClean="0">
                <a:solidFill>
                  <a:srgbClr val="FF0000"/>
                </a:solidFill>
              </a:rPr>
              <a:t>최대 </a:t>
            </a:r>
            <a:r>
              <a:rPr lang="en-US" altLang="ko-KR" sz="1100" smtClean="0">
                <a:solidFill>
                  <a:srgbClr val="FF0000"/>
                </a:solidFill>
              </a:rPr>
              <a:t>0.25</a:t>
            </a:r>
            <a:endParaRPr lang="ko-KR" altLang="en-US" sz="1100">
              <a:solidFill>
                <a:srgbClr val="FF0000"/>
              </a:solidFill>
            </a:endParaRPr>
          </a:p>
        </p:txBody>
      </p:sp>
      <p:cxnSp>
        <p:nvCxnSpPr>
          <p:cNvPr id="16" name="구부러진 연결선 15"/>
          <p:cNvCxnSpPr>
            <a:stCxn id="15" idx="1"/>
          </p:cNvCxnSpPr>
          <p:nvPr/>
        </p:nvCxnSpPr>
        <p:spPr>
          <a:xfrm rot="10800000" flipV="1">
            <a:off x="5189337" y="1572646"/>
            <a:ext cx="2827331" cy="122770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700111" y="7113547"/>
            <a:ext cx="3453894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4"/>
              </a:rPr>
              <a:t>https://youtu.be/CcvE2__rX0o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02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60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Overfitting </a:t>
            </a:r>
            <a:r>
              <a:rPr lang="ko-KR" altLang="en-US" sz="2800" b="1" smtClean="0"/>
              <a:t>방지</a:t>
            </a:r>
            <a:endParaRPr lang="ko-KR" altLang="en-US" sz="28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071" y="3512730"/>
            <a:ext cx="4731544" cy="235670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616344" y="1271574"/>
            <a:ext cx="3130985" cy="19878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b="1" smtClean="0"/>
              <a:t>데이터의 </a:t>
            </a:r>
            <a:r>
              <a:rPr lang="ko-KR" altLang="en-US" b="1"/>
              <a:t>양을 </a:t>
            </a:r>
            <a:r>
              <a:rPr lang="ko-KR" altLang="en-US" b="1" smtClean="0"/>
              <a:t>늘리기</a:t>
            </a:r>
            <a:endParaRPr lang="en-US" altLang="ko-KR" b="1" smtClean="0"/>
          </a:p>
          <a:p>
            <a:pPr marL="457200" indent="-457200">
              <a:buAutoNum type="arabicPeriod"/>
            </a:pPr>
            <a:r>
              <a:rPr lang="ko-KR" altLang="en-US" b="1" smtClean="0"/>
              <a:t>모델 복잡도 줄이기</a:t>
            </a:r>
            <a:endParaRPr lang="en-US" altLang="ko-KR" b="1" smtClean="0"/>
          </a:p>
          <a:p>
            <a:pPr marL="457200" indent="-457200">
              <a:buAutoNum type="arabicPeriod"/>
            </a:pPr>
            <a:r>
              <a:rPr lang="ko-KR" altLang="en-US" b="1" smtClean="0"/>
              <a:t>적당한 시점에 중지</a:t>
            </a:r>
            <a:endParaRPr lang="en-US" altLang="ko-KR" b="1" smtClean="0"/>
          </a:p>
          <a:p>
            <a:pPr marL="457200" indent="-457200">
              <a:buAutoNum type="arabicPeriod"/>
            </a:pPr>
            <a:r>
              <a:rPr lang="ko-KR" altLang="en-US" b="1" smtClean="0"/>
              <a:t>가중치 규제</a:t>
            </a:r>
            <a:endParaRPr lang="en-US" altLang="ko-KR" b="1" smtClean="0"/>
          </a:p>
          <a:p>
            <a:pPr marL="457200" indent="-457200">
              <a:buAutoNum type="arabicPeriod"/>
            </a:pPr>
            <a:r>
              <a:rPr lang="en-US" altLang="ko-KR" b="1" smtClean="0"/>
              <a:t>Dropout</a:t>
            </a:r>
          </a:p>
          <a:p>
            <a:pPr marL="457200" indent="-457200">
              <a:buAutoNum type="arabicPeriod"/>
            </a:pPr>
            <a:r>
              <a:rPr lang="en-US" altLang="ko-KR" b="1" smtClean="0"/>
              <a:t>...</a:t>
            </a:r>
            <a:endParaRPr lang="en-US" altLang="ko-KR" b="1"/>
          </a:p>
        </p:txBody>
      </p:sp>
      <p:sp>
        <p:nvSpPr>
          <p:cNvPr id="8" name="직사각형 7"/>
          <p:cNvSpPr/>
          <p:nvPr/>
        </p:nvSpPr>
        <p:spPr>
          <a:xfrm>
            <a:off x="6832618" y="6122742"/>
            <a:ext cx="2311851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드롭아웃</a:t>
            </a:r>
            <a:r>
              <a:rPr lang="en-US" altLang="ko-KR" b="1"/>
              <a:t>(Dropout)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" y="1130788"/>
            <a:ext cx="6050491" cy="21694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71" y="3680124"/>
            <a:ext cx="4173357" cy="23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6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4270" y="325595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텐서란</a:t>
            </a:r>
            <a:r>
              <a:rPr lang="en-US" altLang="ko-KR" sz="2800" b="1" smtClean="0"/>
              <a:t>?</a:t>
            </a:r>
            <a:endParaRPr lang="ko-KR" altLang="en-US" sz="28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1" y="1242824"/>
            <a:ext cx="9766300" cy="312671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205568" y="4523413"/>
            <a:ext cx="8725832" cy="2303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/>
              <a:t>텐서 </a:t>
            </a:r>
            <a:r>
              <a:rPr lang="en-US" altLang="ko-KR" b="1"/>
              <a:t>(Tensor)</a:t>
            </a:r>
            <a:r>
              <a:rPr lang="ko-KR" altLang="en-US"/>
              <a:t>는 </a:t>
            </a:r>
            <a:r>
              <a:rPr lang="ko-KR" altLang="en-US" b="1"/>
              <a:t>다차원 배열 </a:t>
            </a:r>
            <a:r>
              <a:rPr lang="en-US" altLang="ko-KR" b="1"/>
              <a:t>(Multi-dimensional Array)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r>
              <a:rPr lang="ko-KR" altLang="en-US" b="1"/>
              <a:t>텐서 </a:t>
            </a:r>
            <a:r>
              <a:rPr lang="en-US" altLang="ko-KR" b="1"/>
              <a:t>(Tensor)</a:t>
            </a:r>
            <a:r>
              <a:rPr lang="ko-KR" altLang="en-US"/>
              <a:t>는 벡터 </a:t>
            </a:r>
            <a:r>
              <a:rPr lang="en-US" altLang="ko-KR"/>
              <a:t>(Vector)</a:t>
            </a:r>
            <a:r>
              <a:rPr lang="ko-KR" altLang="en-US"/>
              <a:t>와 행렬 </a:t>
            </a:r>
            <a:r>
              <a:rPr lang="en-US" altLang="ko-KR"/>
              <a:t>(Matrix)</a:t>
            </a:r>
            <a:r>
              <a:rPr lang="ko-KR" altLang="en-US"/>
              <a:t>을 일반화한 것이며</a:t>
            </a:r>
            <a:r>
              <a:rPr lang="en-US" altLang="ko-KR"/>
              <a:t>, 3</a:t>
            </a:r>
            <a:r>
              <a:rPr lang="ko-KR" altLang="en-US"/>
              <a:t>차원 이상으로 확장할 수 있습니다</a:t>
            </a:r>
            <a:r>
              <a:rPr lang="en-US" altLang="ko-KR"/>
              <a:t>.</a:t>
            </a:r>
          </a:p>
          <a:p>
            <a:r>
              <a:rPr lang="ko-KR" altLang="en-US" b="1"/>
              <a:t>텐서 </a:t>
            </a:r>
            <a:r>
              <a:rPr lang="en-US" altLang="ko-KR" b="1"/>
              <a:t>(Tensor)</a:t>
            </a:r>
            <a:r>
              <a:rPr lang="ko-KR" altLang="en-US"/>
              <a:t>는 </a:t>
            </a:r>
            <a:r>
              <a:rPr lang="en-US" altLang="ko-KR"/>
              <a:t>TensorFlow</a:t>
            </a:r>
            <a:r>
              <a:rPr lang="ko-KR" altLang="en-US"/>
              <a:t>의 가장 주요한 객체이며</a:t>
            </a:r>
            <a:r>
              <a:rPr lang="en-US" altLang="ko-KR"/>
              <a:t>, TensorFlow</a:t>
            </a:r>
            <a:r>
              <a:rPr lang="ko-KR" altLang="en-US"/>
              <a:t>의 작업은 주로 텐서의 연산으로 이루어집니다</a:t>
            </a:r>
            <a:r>
              <a:rPr lang="en-US" altLang="ko-KR"/>
              <a:t>.</a:t>
            </a:r>
          </a:p>
          <a:p>
            <a:r>
              <a:rPr lang="ko-KR" altLang="en-US"/>
              <a:t>즉</a:t>
            </a:r>
            <a:r>
              <a:rPr lang="en-US" altLang="ko-KR"/>
              <a:t>, TensorFlow</a:t>
            </a:r>
            <a:r>
              <a:rPr lang="ko-KR" altLang="en-US"/>
              <a:t>는 </a:t>
            </a:r>
            <a:r>
              <a:rPr lang="ko-KR" altLang="en-US" b="1"/>
              <a:t>텐서 </a:t>
            </a:r>
            <a:r>
              <a:rPr lang="en-US" altLang="ko-KR" b="1"/>
              <a:t>(Tensor)</a:t>
            </a:r>
            <a:r>
              <a:rPr lang="ko-KR" altLang="en-US"/>
              <a:t>를 정의하고 연산을 수행하도록 하는 프레임워크 </a:t>
            </a:r>
            <a:r>
              <a:rPr lang="en-US" altLang="ko-KR"/>
              <a:t>(Framework)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788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48470" y="227165"/>
            <a:ext cx="182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Tensorflow</a:t>
            </a:r>
            <a:endParaRPr lang="ko-KR" altLang="en-US" sz="2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46" y="4044404"/>
            <a:ext cx="6876561" cy="300409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48635" y="1568894"/>
            <a:ext cx="8881340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333333"/>
                </a:solidFill>
                <a:latin typeface="Open Sans"/>
              </a:rPr>
              <a:t>텐서플로</a:t>
            </a:r>
            <a:r>
              <a:rPr lang="en-US" altLang="ko-KR">
                <a:solidFill>
                  <a:srgbClr val="333333"/>
                </a:solidFill>
                <a:latin typeface="Open Sans"/>
              </a:rPr>
              <a:t>(TensorFlow)</a:t>
            </a:r>
            <a:r>
              <a:rPr lang="ko-KR" altLang="en-US">
                <a:solidFill>
                  <a:srgbClr val="333333"/>
                </a:solidFill>
                <a:latin typeface="Open Sans"/>
              </a:rPr>
              <a:t>는 구글</a:t>
            </a:r>
            <a:r>
              <a:rPr lang="en-US" altLang="ko-KR">
                <a:solidFill>
                  <a:srgbClr val="333333"/>
                </a:solidFill>
                <a:latin typeface="Open Sans"/>
              </a:rPr>
              <a:t>(Google)</a:t>
            </a:r>
            <a:r>
              <a:rPr lang="ko-KR" altLang="en-US">
                <a:solidFill>
                  <a:srgbClr val="333333"/>
                </a:solidFill>
                <a:latin typeface="Open Sans"/>
              </a:rPr>
              <a:t>에서 만든</a:t>
            </a:r>
            <a:r>
              <a:rPr lang="en-US" altLang="ko-KR">
                <a:solidFill>
                  <a:srgbClr val="333333"/>
                </a:solidFill>
                <a:latin typeface="Open Sans"/>
              </a:rPr>
              <a:t>, </a:t>
            </a:r>
            <a:r>
              <a:rPr lang="ko-KR" altLang="en-US">
                <a:solidFill>
                  <a:srgbClr val="333333"/>
                </a:solidFill>
                <a:latin typeface="Open Sans"/>
              </a:rPr>
              <a:t>딥러닝 프로그램을 쉽게 구현할 수 있도록 다양한 기능을 제공해주는 라이브러리다</a:t>
            </a:r>
            <a:r>
              <a:rPr lang="en-US" altLang="ko-KR">
                <a:solidFill>
                  <a:srgbClr val="333333"/>
                </a:solidFill>
                <a:latin typeface="Open Sans"/>
              </a:rPr>
              <a:t>. </a:t>
            </a:r>
          </a:p>
          <a:p>
            <a:r>
              <a:rPr lang="ko-KR" altLang="en-US">
                <a:solidFill>
                  <a:srgbClr val="333333"/>
                </a:solidFill>
                <a:latin typeface="Open Sans"/>
              </a:rPr>
              <a:t>텐서플로 자체는 기본적으로 </a:t>
            </a:r>
            <a:r>
              <a:rPr lang="en-US" altLang="ko-KR">
                <a:solidFill>
                  <a:srgbClr val="333333"/>
                </a:solidFill>
                <a:latin typeface="Open Sans"/>
              </a:rPr>
              <a:t>C++</a:t>
            </a:r>
            <a:r>
              <a:rPr lang="ko-KR" altLang="en-US">
                <a:solidFill>
                  <a:srgbClr val="333333"/>
                </a:solidFill>
                <a:latin typeface="Open Sans"/>
              </a:rPr>
              <a:t>로 구현 되어 있으며</a:t>
            </a:r>
            <a:r>
              <a:rPr lang="en-US" altLang="ko-KR">
                <a:solidFill>
                  <a:srgbClr val="333333"/>
                </a:solidFill>
                <a:latin typeface="Open Sans"/>
              </a:rPr>
              <a:t>, </a:t>
            </a:r>
            <a:r>
              <a:rPr lang="ko-KR" altLang="en-US">
                <a:solidFill>
                  <a:srgbClr val="333333"/>
                </a:solidFill>
                <a:latin typeface="Open Sans"/>
              </a:rPr>
              <a:t>아래의 그림과 같이 </a:t>
            </a:r>
            <a:r>
              <a:rPr lang="en-US" altLang="ko-KR">
                <a:solidFill>
                  <a:srgbClr val="333333"/>
                </a:solidFill>
                <a:latin typeface="Open Sans"/>
              </a:rPr>
              <a:t>Python, Java, Go </a:t>
            </a:r>
            <a:r>
              <a:rPr lang="ko-KR" altLang="en-US">
                <a:solidFill>
                  <a:srgbClr val="333333"/>
                </a:solidFill>
                <a:latin typeface="Open Sans"/>
              </a:rPr>
              <a:t>등 다양한 언어를 지원한다</a:t>
            </a:r>
            <a:r>
              <a:rPr lang="en-US" altLang="ko-KR">
                <a:solidFill>
                  <a:srgbClr val="333333"/>
                </a:solidFill>
                <a:latin typeface="Open Sans"/>
              </a:rPr>
              <a:t>. </a:t>
            </a:r>
            <a:r>
              <a:rPr lang="ko-KR" altLang="en-US">
                <a:solidFill>
                  <a:srgbClr val="333333"/>
                </a:solidFill>
                <a:latin typeface="Open Sans"/>
              </a:rPr>
              <a:t>하지만</a:t>
            </a:r>
            <a:r>
              <a:rPr lang="en-US" altLang="ko-KR">
                <a:solidFill>
                  <a:srgbClr val="333333"/>
                </a:solidFill>
                <a:latin typeface="Open Sans"/>
              </a:rPr>
              <a:t>, </a:t>
            </a:r>
            <a:r>
              <a:rPr lang="ko-KR" altLang="en-US">
                <a:solidFill>
                  <a:srgbClr val="333333"/>
                </a:solidFill>
                <a:latin typeface="Open Sans"/>
              </a:rPr>
              <a:t>파이썬을 최우선으로 지원하며 대부분의 편한 기능들이 파이썬 라이브러리로만 구현되어 있어 </a:t>
            </a:r>
            <a:r>
              <a:rPr lang="en-US" altLang="ko-KR">
                <a:solidFill>
                  <a:srgbClr val="333333"/>
                </a:solidFill>
                <a:latin typeface="Open Sans"/>
              </a:rPr>
              <a:t>Python</a:t>
            </a:r>
            <a:r>
              <a:rPr lang="ko-KR" altLang="en-US">
                <a:solidFill>
                  <a:srgbClr val="333333"/>
                </a:solidFill>
                <a:latin typeface="Open Sans"/>
              </a:rPr>
              <a:t>에서 개발하는 것이 편하다</a:t>
            </a:r>
            <a:r>
              <a:rPr lang="en-US" altLang="ko-KR" smtClean="0">
                <a:solidFill>
                  <a:srgbClr val="333333"/>
                </a:solidFill>
                <a:latin typeface="Open Sans"/>
              </a:rPr>
              <a:t>.</a:t>
            </a:r>
            <a:endParaRPr lang="en-US" altLang="ko-KR">
              <a:solidFill>
                <a:srgbClr val="333333"/>
              </a:solidFill>
              <a:latin typeface="Open San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1" y="128735"/>
            <a:ext cx="673496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4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48470" y="227165"/>
            <a:ext cx="1353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PyTorch</a:t>
            </a:r>
            <a:endParaRPr lang="ko-KR" altLang="en-US" sz="2800" b="1" dirty="0"/>
          </a:p>
        </p:txBody>
      </p:sp>
      <p:sp>
        <p:nvSpPr>
          <p:cNvPr id="10" name="직사각형 9"/>
          <p:cNvSpPr/>
          <p:nvPr/>
        </p:nvSpPr>
        <p:spPr>
          <a:xfrm>
            <a:off x="879747" y="1606784"/>
            <a:ext cx="8881340" cy="1356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토치</a:t>
            </a:r>
            <a:r>
              <a:rPr lang="en-US" altLang="ko-KR"/>
              <a:t>(Torch) </a:t>
            </a:r>
            <a:r>
              <a:rPr lang="ko-KR" altLang="en-US"/>
              <a:t>및 카페</a:t>
            </a:r>
            <a:r>
              <a:rPr lang="en-US" altLang="ko-KR"/>
              <a:t>2(Caffe2)</a:t>
            </a:r>
            <a:r>
              <a:rPr lang="ko-KR" altLang="en-US"/>
              <a:t>를 기반으로 한 </a:t>
            </a:r>
            <a:r>
              <a:rPr lang="ko-KR" altLang="en-US">
                <a:hlinkClick r:id="rId2" tooltip="텐서플로우"/>
              </a:rPr>
              <a:t>텐서플로우</a:t>
            </a:r>
            <a:r>
              <a:rPr lang="ko-KR" altLang="en-US"/>
              <a:t>와 유사한 </a:t>
            </a:r>
            <a:r>
              <a:rPr lang="ko-KR" altLang="en-US">
                <a:hlinkClick r:id="rId3" tooltip="딥러닝"/>
              </a:rPr>
              <a:t>딥러닝</a:t>
            </a:r>
            <a:r>
              <a:rPr lang="ko-KR" altLang="en-US"/>
              <a:t> 라이브러리이다</a:t>
            </a:r>
            <a:r>
              <a:rPr lang="en-US" altLang="ko-KR"/>
              <a:t>. </a:t>
            </a:r>
            <a:r>
              <a:rPr lang="ko-KR" altLang="en-US">
                <a:hlinkClick r:id="rId4" tooltip="페이스북"/>
              </a:rPr>
              <a:t>페이스북</a:t>
            </a:r>
            <a:r>
              <a:rPr lang="ko-KR" altLang="en-US"/>
              <a:t> 인공지능 연구팀에 의해 주로 개발되어 왔다</a:t>
            </a:r>
            <a:r>
              <a:rPr lang="en-US" altLang="ko-KR"/>
              <a:t>. </a:t>
            </a:r>
            <a:r>
              <a:rPr lang="ko-KR" altLang="en-US">
                <a:hlinkClick r:id="rId2" tooltip="텐서플로우"/>
              </a:rPr>
              <a:t>텐서플로우</a:t>
            </a:r>
            <a:r>
              <a:rPr lang="ko-KR" altLang="en-US"/>
              <a:t> </a:t>
            </a:r>
            <a:r>
              <a:rPr lang="en-US" altLang="ko-KR"/>
              <a:t>2.0 </a:t>
            </a:r>
            <a:r>
              <a:rPr lang="ko-KR" altLang="en-US"/>
              <a:t>이후의 친 </a:t>
            </a:r>
            <a:r>
              <a:rPr lang="en-US" altLang="ko-KR"/>
              <a:t>keras </a:t>
            </a:r>
            <a:r>
              <a:rPr lang="ko-KR" altLang="en-US"/>
              <a:t>행보로 자유로운 네트워크 수정의 난이도가 점점 높아져</a:t>
            </a:r>
            <a:r>
              <a:rPr lang="en-US" altLang="ko-KR"/>
              <a:t>, </a:t>
            </a:r>
            <a:r>
              <a:rPr lang="ko-KR" altLang="en-US"/>
              <a:t>최근 연구원들 사이에서는 </a:t>
            </a:r>
            <a:r>
              <a:rPr lang="en-US" altLang="ko-KR"/>
              <a:t>PyTorch</a:t>
            </a:r>
            <a:r>
              <a:rPr lang="ko-KR" altLang="en-US"/>
              <a:t>의 사용 비중이 높아지고 있다</a:t>
            </a:r>
            <a:r>
              <a:rPr lang="en-US" altLang="ko-KR"/>
              <a:t>.</a:t>
            </a:r>
            <a:endParaRPr lang="en-US" altLang="ko-KR">
              <a:solidFill>
                <a:srgbClr val="333333"/>
              </a:solidFill>
              <a:latin typeface="Open Sans"/>
            </a:endParaRPr>
          </a:p>
        </p:txBody>
      </p:sp>
      <p:sp>
        <p:nvSpPr>
          <p:cNvPr id="4" name="AutoShape 4" descr="파이토치(PyTorch) 튜토리얼에 오신 것을 환영합니다 — PyTorch Tutorials 1.9.0+cu102  documentation"/>
          <p:cNvSpPr>
            <a:spLocks noChangeAspect="1" noChangeArrowheads="1"/>
          </p:cNvSpPr>
          <p:nvPr/>
        </p:nvSpPr>
        <p:spPr bwMode="auto">
          <a:xfrm>
            <a:off x="155575" y="-852488"/>
            <a:ext cx="178117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5" y="128735"/>
            <a:ext cx="792895" cy="7928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6" y="3160712"/>
            <a:ext cx="6039644" cy="388262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48470" y="6835502"/>
            <a:ext cx="7706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>
                <a:hlinkClick r:id="rId7"/>
              </a:rPr>
              <a:t>https://m.blog.naver.com/PostView.naver?isHttpsRedirect=true&amp;blogId=hobbang143&amp;logNo=221527266369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85680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220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이미지 필터링 기법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06" y="1315148"/>
            <a:ext cx="4600575" cy="57340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79737" y="1641086"/>
            <a:ext cx="33123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mtClean="0">
                <a:solidFill>
                  <a:srgbClr val="333333"/>
                </a:solidFill>
              </a:rPr>
              <a:t>사람이 필요에 따라 필요한 필터를 정한다</a:t>
            </a:r>
            <a:r>
              <a:rPr lang="en-US" altLang="ko-KR" sz="1200" smtClean="0">
                <a:solidFill>
                  <a:srgbClr val="333333"/>
                </a:solidFill>
              </a:rPr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60515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컨볼루션 신경망</a:t>
            </a:r>
            <a:endParaRPr lang="ko-KR" altLang="en-US" sz="2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919" y="1512315"/>
            <a:ext cx="8530356" cy="481533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186964" y="6712104"/>
            <a:ext cx="356648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3"/>
              </a:rPr>
              <a:t>https://youtu.be/_6GwLjW9sbc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50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5690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CNN (Convolutional Neural Network</a:t>
            </a:r>
            <a:r>
              <a:rPr lang="en-US" altLang="ko-KR" sz="2800" b="1" smtClean="0"/>
              <a:t>)</a:t>
            </a:r>
            <a:endParaRPr lang="ko-KR" altLang="en-US" sz="2800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43" y="1171702"/>
            <a:ext cx="7185565" cy="184099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92608" y="3693076"/>
            <a:ext cx="54474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/>
              <a:t>Fully Connected </a:t>
            </a:r>
            <a:r>
              <a:rPr lang="en-US" altLang="ko-KR" sz="1800" smtClean="0"/>
              <a:t>Layer</a:t>
            </a:r>
            <a:r>
              <a:rPr lang="ko-KR" altLang="en-US" sz="1800" smtClean="0"/>
              <a:t> </a:t>
            </a:r>
            <a:r>
              <a:rPr lang="ko-KR" altLang="en-US" sz="1800"/>
              <a:t>만으로 구성된 인공 신경망의 입력 데이터는 </a:t>
            </a:r>
            <a:r>
              <a:rPr lang="en-US" altLang="ko-KR" sz="1800"/>
              <a:t>1</a:t>
            </a:r>
            <a:r>
              <a:rPr lang="ko-KR" altLang="en-US" sz="1800"/>
              <a:t>차원</a:t>
            </a:r>
            <a:r>
              <a:rPr lang="en-US" altLang="ko-KR" sz="1800"/>
              <a:t>(</a:t>
            </a:r>
            <a:r>
              <a:rPr lang="ko-KR" altLang="en-US" sz="1800"/>
              <a:t>배열</a:t>
            </a:r>
            <a:r>
              <a:rPr lang="en-US" altLang="ko-KR" sz="1800"/>
              <a:t>) </a:t>
            </a:r>
            <a:r>
              <a:rPr lang="ko-KR" altLang="en-US" sz="1800"/>
              <a:t>형태로 </a:t>
            </a:r>
            <a:endParaRPr lang="en-US" altLang="ko-KR" sz="18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smtClean="0"/>
              <a:t>사진을 </a:t>
            </a:r>
            <a:r>
              <a:rPr lang="en-US" altLang="ko-KR" sz="1800" smtClean="0"/>
              <a:t>1</a:t>
            </a:r>
            <a:r>
              <a:rPr lang="ko-KR" altLang="en-US" sz="1800"/>
              <a:t>차원으로 </a:t>
            </a:r>
            <a:r>
              <a:rPr lang="ko-KR" altLang="en-US" sz="1800" smtClean="0"/>
              <a:t>평면화</a:t>
            </a:r>
            <a:r>
              <a:rPr lang="en-US" altLang="ko-KR" sz="1800" smtClean="0"/>
              <a:t> </a:t>
            </a:r>
            <a:endParaRPr lang="ko-KR" altLang="en-US" sz="1800"/>
          </a:p>
        </p:txBody>
      </p:sp>
      <p:sp>
        <p:nvSpPr>
          <p:cNvPr id="9" name="직사각형 8"/>
          <p:cNvSpPr/>
          <p:nvPr/>
        </p:nvSpPr>
        <p:spPr>
          <a:xfrm>
            <a:off x="7407960" y="3950615"/>
            <a:ext cx="222849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공간 정보가 </a:t>
            </a:r>
            <a:r>
              <a:rPr lang="ko-KR" altLang="en-US" smtClean="0">
                <a:solidFill>
                  <a:srgbClr val="FF0000"/>
                </a:solidFill>
              </a:rPr>
              <a:t>손실</a:t>
            </a:r>
            <a:r>
              <a:rPr lang="en-US" altLang="ko-KR" smtClean="0">
                <a:solidFill>
                  <a:srgbClr val="FF0000"/>
                </a:solidFill>
              </a:rPr>
              <a:t>!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톱니 모양의 오른쪽 화살표 9"/>
          <p:cNvSpPr/>
          <p:nvPr/>
        </p:nvSpPr>
        <p:spPr>
          <a:xfrm>
            <a:off x="6117336" y="3950208"/>
            <a:ext cx="777240" cy="484632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7512" y="5372349"/>
            <a:ext cx="7235427" cy="1569660"/>
          </a:xfrm>
          <a:prstGeom prst="rect">
            <a:avLst/>
          </a:prstGeom>
          <a:ln w="158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</a:rPr>
              <a:t>각 레이어의 입출력 데이터의 형상 유지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</a:rPr>
              <a:t>이미지의 공간 정보를 유지하면서 인접 이미지와의 특징을 효과적으로 인식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</a:rPr>
              <a:t>복수의 필터로 이미지의 특징 추출 및 학습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</a:rPr>
              <a:t>추출한 이미지의 특징을 모으고 강화하는 </a:t>
            </a:r>
            <a:r>
              <a:rPr lang="en-US" altLang="ko-KR" sz="1600">
                <a:latin typeface="+mn-ea"/>
              </a:rPr>
              <a:t>Pooling </a:t>
            </a:r>
            <a:r>
              <a:rPr lang="ko-KR" altLang="en-US" sz="1600">
                <a:latin typeface="+mn-ea"/>
              </a:rPr>
              <a:t>레이어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</a:rPr>
              <a:t>필터를 공유 파라미터로 사용하기 때문에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일반 인공 신경망과 비교하여 학습 파라미터가 매우 적음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43030" y="4771381"/>
            <a:ext cx="1629014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800" b="1" smtClean="0"/>
              <a:t>CNN </a:t>
            </a:r>
            <a:r>
              <a:rPr lang="ko-KR" altLang="en-US" sz="1800" b="1" smtClean="0"/>
              <a:t>특징</a:t>
            </a:r>
            <a:endParaRPr lang="en-US" altLang="ko-KR" sz="1800"/>
          </a:p>
        </p:txBody>
      </p:sp>
    </p:spTree>
    <p:extLst>
      <p:ext uri="{BB962C8B-B14F-4D97-AF65-F5344CB8AC3E}">
        <p14:creationId xmlns:p14="http://schemas.microsoft.com/office/powerpoint/2010/main" val="73287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342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Convolution (</a:t>
            </a:r>
            <a:r>
              <a:rPr lang="ko-KR" altLang="en-US" sz="2800" b="1" smtClean="0"/>
              <a:t>합성곱</a:t>
            </a:r>
            <a:r>
              <a:rPr lang="en-US" altLang="ko-KR" sz="2800" b="1" smtClean="0"/>
              <a:t>) </a:t>
            </a:r>
            <a:r>
              <a:rPr lang="ko-KR" altLang="en-US" sz="2800" b="1" smtClean="0"/>
              <a:t>이란</a:t>
            </a:r>
            <a:r>
              <a:rPr lang="en-US" altLang="ko-KR" sz="2800" b="1" smtClean="0"/>
              <a:t>?</a:t>
            </a:r>
            <a:endParaRPr lang="ko-KR" altLang="en-US" sz="28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00" y="5329996"/>
            <a:ext cx="4457700" cy="1400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6080" y="1421277"/>
                <a:ext cx="988443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smtClean="0"/>
                  <a:t>Convolution</a:t>
                </a:r>
                <a:r>
                  <a:rPr lang="ko-KR" altLang="en-US" sz="1800" smtClean="0"/>
                  <a:t>은 두 함수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smtClean="0"/>
                  <a:t>를 이용해서 한 함수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smtClean="0"/>
                  <a:t> 의 모양이 나머지</a:t>
                </a:r>
                <a:endParaRPr lang="en-US" altLang="ko-KR" sz="1800" smtClean="0"/>
              </a:p>
              <a:p>
                <a:r>
                  <a:rPr lang="ko-KR" altLang="en-US" sz="1800" smtClean="0"/>
                  <a:t>함수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smtClean="0"/>
                  <a:t>에 의해 모양이 수정된 제</a:t>
                </a:r>
                <a:r>
                  <a:rPr lang="en-US" altLang="ko-KR" sz="1800" smtClean="0"/>
                  <a:t>3</a:t>
                </a:r>
                <a:r>
                  <a:rPr lang="ko-KR" altLang="en-US" sz="1800" smtClean="0"/>
                  <a:t>의 함수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smtClean="0"/>
                  <a:t>를 생성해주는 연산자로 통계</a:t>
                </a:r>
                <a:endParaRPr lang="en-US" altLang="ko-KR" sz="1800" smtClean="0"/>
              </a:p>
              <a:p>
                <a:r>
                  <a:rPr lang="en-US" altLang="ko-KR" sz="1800" smtClean="0"/>
                  <a:t>,</a:t>
                </a:r>
                <a:r>
                  <a:rPr lang="ko-KR" altLang="en-US" sz="1800" smtClean="0"/>
                  <a:t>컴퓨터</a:t>
                </a:r>
                <a:r>
                  <a:rPr lang="en-US" altLang="ko-KR" sz="1800" smtClean="0"/>
                  <a:t>,</a:t>
                </a:r>
                <a:r>
                  <a:rPr lang="ko-KR" altLang="en-US" sz="1800" smtClean="0"/>
                  <a:t> 자연어 처리</a:t>
                </a:r>
                <a:r>
                  <a:rPr lang="en-US" altLang="ko-KR" sz="1800" smtClean="0"/>
                  <a:t>,</a:t>
                </a:r>
                <a:r>
                  <a:rPr lang="ko-KR" altLang="en-US" sz="1800" smtClean="0"/>
                  <a:t> 이미지  처리</a:t>
                </a:r>
                <a:r>
                  <a:rPr lang="en-US" altLang="ko-KR" sz="1800" smtClean="0"/>
                  <a:t>,</a:t>
                </a:r>
                <a:r>
                  <a:rPr lang="ko-KR" altLang="en-US" sz="1800" smtClean="0"/>
                  <a:t>이미지처리</a:t>
                </a:r>
                <a:r>
                  <a:rPr lang="en-US" altLang="ko-KR" sz="1800" smtClean="0"/>
                  <a:t>,</a:t>
                </a:r>
                <a:r>
                  <a:rPr lang="ko-KR" altLang="en-US" sz="1800" smtClean="0"/>
                  <a:t> 신호처리 등 다양한 분야에서 사용되는 방법이다</a:t>
                </a:r>
                <a:r>
                  <a:rPr lang="en-US" altLang="ko-KR" sz="1800" smtClean="0"/>
                  <a:t>.</a:t>
                </a:r>
              </a:p>
              <a:p>
                <a:r>
                  <a:rPr lang="en-US" altLang="ko-KR" sz="1800" smtClean="0"/>
                  <a:t>Convolution</a:t>
                </a:r>
                <a:r>
                  <a:rPr lang="ko-KR" altLang="en-US" sz="1800" smtClean="0"/>
                  <a:t>의 정의는 다음과 같다</a:t>
                </a:r>
                <a:r>
                  <a:rPr lang="en-US" altLang="ko-KR" sz="1800" smtClean="0"/>
                  <a:t>.</a:t>
                </a:r>
                <a:r>
                  <a:rPr lang="ko-KR" altLang="en-US" sz="1800" smtClean="0"/>
                  <a:t> </a:t>
                </a:r>
                <a:endParaRPr lang="ko-KR" altLang="en-US" sz="18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" y="1421277"/>
                <a:ext cx="9884437" cy="1200329"/>
              </a:xfrm>
              <a:prstGeom prst="rect">
                <a:avLst/>
              </a:prstGeom>
              <a:blipFill>
                <a:blip r:embed="rId3"/>
                <a:stretch>
                  <a:fillRect l="-493" t="-3553" r="-247" b="-7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08816" y="2869586"/>
                <a:ext cx="3652218" cy="681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816" y="2869586"/>
                <a:ext cx="3652218" cy="6816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6080" y="4077189"/>
                <a:ext cx="84287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smtClean="0"/>
                  <a:t>Convolution </a:t>
                </a:r>
                <a:r>
                  <a:rPr lang="ko-KR" altLang="en-US" sz="1800" smtClean="0"/>
                  <a:t> 정의를 그대로 이해하면</a:t>
                </a:r>
                <a:r>
                  <a:rPr lang="en-US" altLang="ko-KR" sz="1800" smtClean="0"/>
                  <a:t>,</a:t>
                </a:r>
                <a:r>
                  <a:rPr lang="ko-KR" altLang="en-US" sz="180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800" smtClean="0"/>
                  <a:t>축 기준 좌우가 반전이 된</a:t>
                </a:r>
                <a:endParaRPr lang="en-US" altLang="ko-KR" sz="1800" smtClean="0"/>
              </a:p>
              <a:p>
                <a:r>
                  <a:rPr lang="ko-KR" altLang="en-US" sz="1800" smtClean="0"/>
                  <a:t>함수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ko-KR" sz="1800" smtClean="0"/>
                  <a:t> </a:t>
                </a:r>
                <a:r>
                  <a:rPr lang="ko-KR" altLang="en-US" sz="1800" smtClean="0"/>
                  <a:t>를 우측으로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smtClean="0"/>
                  <a:t>만큼 이동한 함수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ko-KR" altLang="en-US" sz="1800" smtClean="0"/>
                  <a:t> 와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8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smtClean="0"/>
                  <a:t>를 곱해진 함수의 적분이다</a:t>
                </a:r>
                <a:r>
                  <a:rPr lang="en-US" altLang="ko-KR" sz="1800" smtClean="0"/>
                  <a:t>.</a:t>
                </a:r>
                <a:endParaRPr lang="ko-KR" altLang="en-US" sz="18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" y="4077189"/>
                <a:ext cx="8428718" cy="646331"/>
              </a:xfrm>
              <a:prstGeom prst="rect">
                <a:avLst/>
              </a:prstGeom>
              <a:blipFill>
                <a:blip r:embed="rId5"/>
                <a:stretch>
                  <a:fillRect l="-578" t="-754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09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6490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CNN (Convolutional Neural Network) </a:t>
            </a:r>
            <a:r>
              <a:rPr lang="ko-KR" altLang="en-US" sz="2800" b="1" smtClean="0"/>
              <a:t>용어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7" y="2261933"/>
            <a:ext cx="5010150" cy="36576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86249" y="2140104"/>
            <a:ext cx="2424318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합성곱</a:t>
            </a:r>
            <a:r>
              <a:rPr lang="en-US" altLang="ko-KR" b="1"/>
              <a:t>, Convolution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483" y="2548357"/>
            <a:ext cx="4079756" cy="269634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77483" y="2140104"/>
            <a:ext cx="172675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채널</a:t>
            </a:r>
            <a:r>
              <a:rPr lang="en-US" altLang="ko-KR" b="1"/>
              <a:t>, Channel</a:t>
            </a:r>
          </a:p>
        </p:txBody>
      </p:sp>
    </p:spTree>
    <p:extLst>
      <p:ext uri="{BB962C8B-B14F-4D97-AF65-F5344CB8AC3E}">
        <p14:creationId xmlns:p14="http://schemas.microsoft.com/office/powerpoint/2010/main" val="383946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딥러닝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31" y="3032833"/>
            <a:ext cx="7678407" cy="43079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30036" y="1362373"/>
            <a:ext cx="65606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>
                <a:latin typeface="Courier New" panose="02070309020205020404" pitchFamily="49" charset="0"/>
              </a:rPr>
              <a:t>인공지능</a:t>
            </a:r>
            <a:r>
              <a:rPr lang="en-US" altLang="ko-KR" sz="1200">
                <a:latin typeface="Arial" panose="020B0604020202020204" pitchFamily="34" charset="0"/>
              </a:rPr>
              <a:t>(artificial intelligence)</a:t>
            </a:r>
            <a:r>
              <a:rPr lang="ko-KR" altLang="en-US" sz="1200">
                <a:latin typeface="Courier New" panose="02070309020205020404" pitchFamily="49" charset="0"/>
              </a:rPr>
              <a:t>은 인간의 학습능력과 추론능력</a:t>
            </a:r>
            <a:r>
              <a:rPr lang="en-US" altLang="ko-KR" sz="1200">
                <a:latin typeface="Arial" panose="020B0604020202020204" pitchFamily="34" charset="0"/>
              </a:rPr>
              <a:t>, </a:t>
            </a:r>
            <a:r>
              <a:rPr lang="ko-KR" altLang="en-US" sz="1200">
                <a:latin typeface="Courier New" panose="02070309020205020404" pitchFamily="49" charset="0"/>
              </a:rPr>
              <a:t>지각능력</a:t>
            </a:r>
            <a:r>
              <a:rPr lang="en-US" altLang="ko-KR" sz="1200">
                <a:latin typeface="Arial" panose="020B0604020202020204" pitchFamily="34" charset="0"/>
              </a:rPr>
              <a:t>, </a:t>
            </a:r>
            <a:r>
              <a:rPr lang="ko-KR" altLang="en-US" sz="1200">
                <a:latin typeface="Courier New" panose="02070309020205020404" pitchFamily="49" charset="0"/>
              </a:rPr>
              <a:t>자연언어</a:t>
            </a:r>
            <a:r>
              <a:rPr lang="ko-KR" altLang="en-US" sz="1200"/>
              <a:t/>
            </a:r>
            <a:br>
              <a:rPr lang="ko-KR" altLang="en-US" sz="1200"/>
            </a:br>
            <a:r>
              <a:rPr lang="ko-KR" altLang="en-US" sz="1200">
                <a:latin typeface="Courier New" panose="02070309020205020404" pitchFamily="49" charset="0"/>
              </a:rPr>
              <a:t>의 이해능력 등을 컴퓨터 프로그램으로 실현한 기술이다</a:t>
            </a:r>
            <a:r>
              <a:rPr lang="en-US" altLang="ko-KR" sz="1200">
                <a:latin typeface="Arial" panose="020B0604020202020204" pitchFamily="34" charset="0"/>
              </a:rPr>
              <a:t>.</a:t>
            </a:r>
            <a:r>
              <a:rPr lang="ko-KR" altLang="en-US" sz="1200"/>
              <a:t/>
            </a:r>
            <a:br>
              <a:rPr lang="ko-KR" altLang="en-US" sz="1200"/>
            </a:br>
            <a:r>
              <a:rPr lang="ko-KR" altLang="en-US" sz="1200">
                <a:latin typeface="Arial" panose="020B0604020202020204" pitchFamily="34" charset="0"/>
              </a:rPr>
              <a:t>◦</a:t>
            </a:r>
            <a:r>
              <a:rPr lang="ko-KR" altLang="en-US" sz="1200">
                <a:latin typeface="Courier New" panose="02070309020205020404" pitchFamily="49" charset="0"/>
              </a:rPr>
              <a:t>기계학습</a:t>
            </a:r>
            <a:r>
              <a:rPr lang="en-US" altLang="ko-KR" sz="1200">
                <a:latin typeface="Arial" panose="020B0604020202020204" pitchFamily="34" charset="0"/>
              </a:rPr>
              <a:t>(machine learning)</a:t>
            </a:r>
            <a:r>
              <a:rPr lang="ko-KR" altLang="en-US" sz="1200">
                <a:latin typeface="Courier New" panose="02070309020205020404" pitchFamily="49" charset="0"/>
              </a:rPr>
              <a:t>은 데이터 학습을 통해 패턴이나 규칙을 찾아내는 역</a:t>
            </a:r>
            <a:r>
              <a:rPr lang="ko-KR" altLang="en-US" sz="1200"/>
              <a:t/>
            </a:r>
            <a:br>
              <a:rPr lang="ko-KR" altLang="en-US" sz="1200"/>
            </a:br>
            <a:r>
              <a:rPr lang="ko-KR" altLang="en-US" sz="1200">
                <a:latin typeface="Courier New" panose="02070309020205020404" pitchFamily="49" charset="0"/>
              </a:rPr>
              <a:t>할을 하는 인공지능의 한 부분으로 컴퓨터에게 어떤 일을 시키는 알고리즘과 기</a:t>
            </a:r>
            <a:r>
              <a:rPr lang="ko-KR" altLang="en-US" sz="1200"/>
              <a:t/>
            </a:r>
            <a:br>
              <a:rPr lang="ko-KR" altLang="en-US" sz="1200"/>
            </a:br>
            <a:r>
              <a:rPr lang="ko-KR" altLang="en-US" sz="1200">
                <a:latin typeface="Courier New" panose="02070309020205020404" pitchFamily="49" charset="0"/>
              </a:rPr>
              <a:t>술을 개발하는 분야이다</a:t>
            </a:r>
            <a:r>
              <a:rPr lang="en-US" altLang="ko-KR" sz="1200">
                <a:latin typeface="Arial" panose="020B0604020202020204" pitchFamily="34" charset="0"/>
              </a:rPr>
              <a:t>.</a:t>
            </a:r>
            <a:r>
              <a:rPr lang="ko-KR" altLang="en-US" sz="1200"/>
              <a:t/>
            </a:r>
            <a:br>
              <a:rPr lang="ko-KR" altLang="en-US" sz="1200"/>
            </a:br>
            <a:r>
              <a:rPr lang="ko-KR" altLang="en-US" sz="1200">
                <a:latin typeface="Arial" panose="020B0604020202020204" pitchFamily="34" charset="0"/>
              </a:rPr>
              <a:t>◦</a:t>
            </a:r>
            <a:r>
              <a:rPr lang="ko-KR" altLang="en-US" sz="1200">
                <a:latin typeface="Courier New" panose="02070309020205020404" pitchFamily="49" charset="0"/>
              </a:rPr>
              <a:t>딥러닝</a:t>
            </a:r>
            <a:r>
              <a:rPr lang="en-US" altLang="ko-KR" sz="1200">
                <a:latin typeface="Arial" panose="020B0604020202020204" pitchFamily="34" charset="0"/>
              </a:rPr>
              <a:t>(deep learning)</a:t>
            </a:r>
            <a:r>
              <a:rPr lang="ko-KR" altLang="en-US" sz="1200">
                <a:latin typeface="Courier New" panose="02070309020205020404" pitchFamily="49" charset="0"/>
              </a:rPr>
              <a:t>은 머신러닝의 한 분야이다</a:t>
            </a:r>
            <a:r>
              <a:rPr lang="en-US" altLang="ko-KR" sz="1200">
                <a:latin typeface="Arial" panose="020B0604020202020204" pitchFamily="34" charset="0"/>
              </a:rPr>
              <a:t>. </a:t>
            </a:r>
            <a:r>
              <a:rPr lang="ko-KR" altLang="en-US" sz="1200">
                <a:latin typeface="Courier New" panose="02070309020205020404" pitchFamily="49" charset="0"/>
              </a:rPr>
              <a:t>머신러닝은 인공지능을 가능</a:t>
            </a:r>
            <a:r>
              <a:rPr lang="ko-KR" altLang="en-US" sz="1200"/>
              <a:t/>
            </a:r>
            <a:br>
              <a:rPr lang="ko-KR" altLang="en-US" sz="1200"/>
            </a:br>
            <a:r>
              <a:rPr lang="ko-KR" altLang="en-US" sz="1200">
                <a:latin typeface="Courier New" panose="02070309020205020404" pitchFamily="49" charset="0"/>
              </a:rPr>
              <a:t>하게 해주는 기술 중의 하나이며</a:t>
            </a:r>
            <a:r>
              <a:rPr lang="en-US" altLang="ko-KR" sz="1200">
                <a:latin typeface="Arial" panose="020B0604020202020204" pitchFamily="34" charset="0"/>
              </a:rPr>
              <a:t>, </a:t>
            </a:r>
            <a:r>
              <a:rPr lang="ko-KR" altLang="en-US" sz="1200">
                <a:latin typeface="Courier New" panose="02070309020205020404" pitchFamily="49" charset="0"/>
              </a:rPr>
              <a:t>딥러닝은 머신러닝에 들어가는 알고리즘의</a:t>
            </a:r>
            <a:r>
              <a:rPr lang="ko-KR" altLang="en-US" sz="1200"/>
              <a:t/>
            </a:r>
            <a:br>
              <a:rPr lang="ko-KR" altLang="en-US" sz="1200"/>
            </a:br>
            <a:r>
              <a:rPr lang="ko-KR" altLang="en-US" sz="1200">
                <a:latin typeface="Courier New" panose="02070309020205020404" pitchFamily="49" charset="0"/>
              </a:rPr>
              <a:t>하나이다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83334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6490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CNN (Convolutional Neural Network) </a:t>
            </a:r>
            <a:r>
              <a:rPr lang="ko-KR" altLang="en-US" sz="2800" b="1" smtClean="0"/>
              <a:t>용어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71" y="1831995"/>
            <a:ext cx="6350326" cy="16828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74302" y="1372413"/>
            <a:ext cx="238879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필터</a:t>
            </a:r>
            <a:r>
              <a:rPr lang="en-US" altLang="ko-KR" b="1"/>
              <a:t>(Filter) &amp; Stride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71" y="3871197"/>
            <a:ext cx="4348929" cy="334432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37329" y="3637208"/>
            <a:ext cx="61506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/>
              <a:t>strid</a:t>
            </a:r>
            <a:r>
              <a:rPr lang="ko-KR" altLang="en-US" sz="1600"/>
              <a:t>가 </a:t>
            </a:r>
            <a:r>
              <a:rPr lang="en-US" altLang="ko-KR" sz="1600"/>
              <a:t>1</a:t>
            </a:r>
            <a:r>
              <a:rPr lang="ko-KR" altLang="en-US" sz="1600"/>
              <a:t>로 필터를 입력 데이터에 순회하는 예제입니다</a:t>
            </a:r>
          </a:p>
        </p:txBody>
      </p:sp>
    </p:spTree>
    <p:extLst>
      <p:ext uri="{BB962C8B-B14F-4D97-AF65-F5344CB8AC3E}">
        <p14:creationId xmlns:p14="http://schemas.microsoft.com/office/powerpoint/2010/main" val="194893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6490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CNN (Convolutional Neural Network) </a:t>
            </a:r>
            <a:r>
              <a:rPr lang="ko-KR" altLang="en-US" sz="2800" b="1" smtClean="0"/>
              <a:t>용어</a:t>
            </a:r>
            <a:endParaRPr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767961" y="1454304"/>
            <a:ext cx="1558440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mtClean="0"/>
              <a:t>합성곱 절차</a:t>
            </a:r>
            <a:endParaRPr lang="en-US" altLang="ko-KR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80" y="1271965"/>
            <a:ext cx="5385816" cy="566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1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6490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CNN (Convolutional Neural Network) </a:t>
            </a:r>
            <a:r>
              <a:rPr lang="ko-KR" altLang="en-US" sz="2800" b="1" smtClean="0"/>
              <a:t>용어</a:t>
            </a:r>
            <a:endParaRPr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767961" y="1454304"/>
            <a:ext cx="1061188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/>
              <a:t>Padding</a:t>
            </a:r>
            <a:endParaRPr lang="en-US" altLang="ko-KR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70" y="1454304"/>
            <a:ext cx="6418466" cy="556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3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6490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CNN (Convolutional Neural Network) </a:t>
            </a:r>
            <a:r>
              <a:rPr lang="ko-KR" altLang="en-US" sz="2800" b="1" smtClean="0"/>
              <a:t>용어</a:t>
            </a:r>
            <a:endParaRPr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767961" y="1454304"/>
            <a:ext cx="996363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/>
              <a:t>Pooling</a:t>
            </a:r>
            <a:endParaRPr lang="en-US" altLang="ko-KR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037" y="2033466"/>
            <a:ext cx="7288225" cy="441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1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6490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CNN (Convolutional Neural Network) </a:t>
            </a:r>
            <a:r>
              <a:rPr lang="ko-KR" altLang="en-US" sz="2800" b="1" smtClean="0"/>
              <a:t>용어</a:t>
            </a:r>
            <a:endParaRPr lang="ko-KR" altLang="en-US" sz="2800" b="1" dirty="0"/>
          </a:p>
        </p:txBody>
      </p:sp>
      <p:sp>
        <p:nvSpPr>
          <p:cNvPr id="4" name="직사각형 3"/>
          <p:cNvSpPr/>
          <p:nvPr/>
        </p:nvSpPr>
        <p:spPr>
          <a:xfrm>
            <a:off x="524114" y="1262280"/>
            <a:ext cx="496026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Convolution </a:t>
            </a:r>
            <a:r>
              <a:rPr lang="ko-KR" altLang="en-US" b="1"/>
              <a:t>레이어 출력 데이터 크기 </a:t>
            </a:r>
            <a:r>
              <a:rPr lang="ko-KR" altLang="en-US" b="1" smtClean="0"/>
              <a:t>산정</a:t>
            </a:r>
            <a:endParaRPr lang="ko-KR" altLang="en-US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52" y="2073172"/>
            <a:ext cx="8189707" cy="429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6490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CNN (Convolutional Neural Network) </a:t>
            </a:r>
            <a:r>
              <a:rPr lang="ko-KR" altLang="en-US" sz="2800" b="1" smtClean="0"/>
              <a:t>용어</a:t>
            </a:r>
            <a:endParaRPr lang="ko-KR" altLang="en-US" sz="2800" b="1" dirty="0"/>
          </a:p>
        </p:txBody>
      </p:sp>
      <p:sp>
        <p:nvSpPr>
          <p:cNvPr id="4" name="직사각형 3"/>
          <p:cNvSpPr/>
          <p:nvPr/>
        </p:nvSpPr>
        <p:spPr>
          <a:xfrm>
            <a:off x="524114" y="1262280"/>
            <a:ext cx="127720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/>
              <a:t>Flattening</a:t>
            </a:r>
            <a:endParaRPr lang="ko-KR" altLang="en-US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025637"/>
            <a:ext cx="3025616" cy="391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4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6490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CNN (Convolutional Neural Network) </a:t>
            </a:r>
            <a:r>
              <a:rPr lang="ko-KR" altLang="en-US" sz="2800" b="1" smtClean="0"/>
              <a:t>용어</a:t>
            </a:r>
            <a:endParaRPr lang="ko-KR" altLang="en-US" sz="2800" b="1" dirty="0"/>
          </a:p>
        </p:txBody>
      </p:sp>
      <p:sp>
        <p:nvSpPr>
          <p:cNvPr id="4" name="직사각형 3"/>
          <p:cNvSpPr/>
          <p:nvPr/>
        </p:nvSpPr>
        <p:spPr>
          <a:xfrm>
            <a:off x="524114" y="1262280"/>
            <a:ext cx="3913251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/>
              <a:t>3</a:t>
            </a:r>
            <a:r>
              <a:rPr lang="ko-KR" altLang="en-US" b="1" smtClean="0"/>
              <a:t>채널</a:t>
            </a:r>
            <a:r>
              <a:rPr lang="ko-KR" altLang="en-US" b="1"/>
              <a:t> </a:t>
            </a:r>
            <a:r>
              <a:rPr lang="ko-KR" altLang="en-US" b="1" smtClean="0"/>
              <a:t>영상에서의 필터 파라미터</a:t>
            </a:r>
            <a:endParaRPr lang="ko-KR" altLang="en-US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99" y="1670533"/>
            <a:ext cx="5526881" cy="49055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77298" y="6780251"/>
            <a:ext cx="540724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mtClean="0"/>
              <a:t>파라미터 갯수 </a:t>
            </a:r>
            <a:r>
              <a:rPr lang="en-US" altLang="ko-KR" b="1" smtClean="0"/>
              <a:t>:</a:t>
            </a:r>
            <a:r>
              <a:rPr lang="ko-KR" altLang="en-US" b="1" smtClean="0"/>
              <a:t> 입력채널</a:t>
            </a:r>
            <a:r>
              <a:rPr lang="en-US" altLang="ko-KR" b="1" smtClean="0"/>
              <a:t>x</a:t>
            </a:r>
            <a:r>
              <a:rPr lang="ko-KR" altLang="en-US" b="1" smtClean="0"/>
              <a:t>필터크기</a:t>
            </a:r>
            <a:r>
              <a:rPr lang="en-US" altLang="ko-KR" b="1" smtClean="0"/>
              <a:t>x</a:t>
            </a:r>
            <a:r>
              <a:rPr lang="ko-KR" altLang="en-US" b="1" smtClean="0"/>
              <a:t>출력채널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48110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6490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CNN (Convolutional Neural Network) </a:t>
            </a:r>
            <a:r>
              <a:rPr lang="ko-KR" altLang="en-US" sz="2800" b="1" smtClean="0"/>
              <a:t>용어</a:t>
            </a:r>
            <a:endParaRPr lang="ko-KR" altLang="en-US" sz="2800" b="1" dirty="0"/>
          </a:p>
        </p:txBody>
      </p:sp>
      <p:sp>
        <p:nvSpPr>
          <p:cNvPr id="4" name="직사각형 3"/>
          <p:cNvSpPr/>
          <p:nvPr/>
        </p:nvSpPr>
        <p:spPr>
          <a:xfrm>
            <a:off x="524114" y="1262280"/>
            <a:ext cx="1314784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/>
              <a:t>CNN  </a:t>
            </a:r>
            <a:r>
              <a:rPr lang="ko-KR" altLang="en-US" b="1" smtClean="0"/>
              <a:t>구성</a:t>
            </a:r>
            <a:endParaRPr lang="ko-KR" altLang="en-US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95" y="1262280"/>
            <a:ext cx="5893193" cy="25341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293" y="4105021"/>
            <a:ext cx="7244811" cy="305769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588293" y="3796413"/>
            <a:ext cx="26307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mtClean="0"/>
              <a:t>CNN Sequential Model </a:t>
            </a:r>
            <a:r>
              <a:rPr lang="ko-KR" altLang="en-US" sz="1400" b="1" smtClean="0"/>
              <a:t>예제코드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77458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6490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CNN (Convolutional Neural Network) </a:t>
            </a:r>
            <a:r>
              <a:rPr lang="ko-KR" altLang="en-US" sz="2800" b="1" smtClean="0"/>
              <a:t>용어</a:t>
            </a:r>
            <a:endParaRPr lang="ko-KR" altLang="en-US" sz="28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57" y="1311331"/>
            <a:ext cx="6413611" cy="599734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516368" y="3311781"/>
            <a:ext cx="24609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mtClean="0"/>
              <a:t>파라미터수 </a:t>
            </a:r>
            <a:r>
              <a:rPr lang="en-US" altLang="ko-KR" sz="1400" b="1" smtClean="0"/>
              <a:t>:</a:t>
            </a:r>
            <a:r>
              <a:rPr lang="ko-KR" altLang="en-US" sz="1400" b="1" smtClean="0"/>
              <a:t> </a:t>
            </a:r>
            <a:r>
              <a:rPr lang="en-US" altLang="ko-KR" sz="1400" b="1" smtClean="0"/>
              <a:t>20x3x3x40=7200</a:t>
            </a:r>
            <a:endParaRPr lang="ko-KR" altLang="en-US" sz="1400" b="1"/>
          </a:p>
        </p:txBody>
      </p:sp>
      <p:cxnSp>
        <p:nvCxnSpPr>
          <p:cNvPr id="13" name="구부러진 연결선 12"/>
          <p:cNvCxnSpPr>
            <a:stCxn id="9" idx="1"/>
          </p:cNvCxnSpPr>
          <p:nvPr/>
        </p:nvCxnSpPr>
        <p:spPr>
          <a:xfrm rot="10800000">
            <a:off x="7150608" y="3447288"/>
            <a:ext cx="365760" cy="1838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0853" y="40247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정보량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353752"/>
            <a:ext cx="4196993" cy="303492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40853" y="1206312"/>
            <a:ext cx="913180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/>
              <a:t>정보이론에서는 자주 일어나지 않는 사건의 정보량은 자주 발생하는 사건보다 정보량이 많다고 간주한다</a:t>
            </a:r>
            <a:r>
              <a:rPr lang="en-US" altLang="ko-KR" sz="1600" b="1"/>
              <a:t>. </a:t>
            </a:r>
            <a:r>
              <a:rPr lang="ko-KR" altLang="en-US" sz="1600" b="1"/>
              <a:t>이 정보량을 확률에 대한 함수로 정의할 것이다</a:t>
            </a:r>
            <a:r>
              <a:rPr lang="en-US" altLang="ko-KR" sz="1600" b="1"/>
              <a:t>.</a:t>
            </a:r>
            <a:endParaRPr lang="ko-KR" altLang="en-US" sz="1600"/>
          </a:p>
          <a:p>
            <a:r>
              <a:rPr lang="ko-KR" altLang="en-US" sz="1600"/>
              <a:t>앞에서 설명한 관찰이나 사건 </a:t>
            </a:r>
            <a:r>
              <a:rPr lang="en-US" altLang="ko-KR" sz="1600"/>
              <a:t>A</a:t>
            </a:r>
            <a:endParaRPr lang="ko-KR" altLang="en-US" sz="1600"/>
          </a:p>
          <a:p>
            <a:r>
              <a:rPr lang="ko-KR" altLang="en-US" sz="1600"/>
              <a:t>의 정보량 </a:t>
            </a:r>
            <a:r>
              <a:rPr lang="en-US" altLang="ko-KR" sz="1600"/>
              <a:t>h(A)</a:t>
            </a:r>
            <a:r>
              <a:rPr lang="ko-KR" altLang="en-US" sz="1600"/>
              <a:t>를 다음과 같이 정의한다</a:t>
            </a:r>
            <a:r>
              <a:rPr lang="en-US" altLang="ko-KR" sz="1600" smtClean="0"/>
              <a:t>.</a:t>
            </a:r>
          </a:p>
          <a:p>
            <a:endParaRPr lang="en-US" altLang="ko-KR" sz="1600" smtClean="0"/>
          </a:p>
          <a:p>
            <a:endParaRPr lang="en-US" altLang="ko-KR" sz="1600"/>
          </a:p>
          <a:p>
            <a:r>
              <a:rPr lang="ko-KR" altLang="en-US" sz="1600" smtClean="0"/>
              <a:t>여기서 </a:t>
            </a:r>
            <a:r>
              <a:rPr lang="en-US" altLang="ko-KR" sz="1600"/>
              <a:t>P(A)</a:t>
            </a:r>
            <a:endParaRPr lang="ko-KR" altLang="en-US" sz="1600"/>
          </a:p>
          <a:p>
            <a:r>
              <a:rPr lang="ko-KR" altLang="en-US" sz="1600"/>
              <a:t>는 사건 </a:t>
            </a:r>
            <a:r>
              <a:rPr lang="en-US" altLang="ko-KR" sz="1600"/>
              <a:t>A</a:t>
            </a:r>
            <a:r>
              <a:rPr lang="ko-KR" altLang="en-US" sz="1600"/>
              <a:t>의 확률을 의미하고 로그함수</a:t>
            </a:r>
            <a:r>
              <a:rPr lang="en-US" altLang="ko-KR" sz="1600"/>
              <a:t>(logarithm)</a:t>
            </a:r>
            <a:r>
              <a:rPr lang="ko-KR" altLang="en-US" sz="1600"/>
              <a:t>의 밑</a:t>
            </a:r>
            <a:r>
              <a:rPr lang="en-US" altLang="ko-KR" sz="1600"/>
              <a:t>(base)</a:t>
            </a:r>
            <a:r>
              <a:rPr lang="ko-KR" altLang="en-US" sz="1600"/>
              <a:t>은 </a:t>
            </a:r>
            <a:r>
              <a:rPr lang="en-US" altLang="ko-KR" sz="1600"/>
              <a:t>1</a:t>
            </a:r>
            <a:r>
              <a:rPr lang="ko-KR" altLang="en-US" sz="1600"/>
              <a:t>보다 큰 적당한 수를 사용한다</a:t>
            </a:r>
            <a:r>
              <a:rPr lang="en-US" altLang="ko-KR" sz="1600"/>
              <a:t>. </a:t>
            </a:r>
            <a:r>
              <a:rPr lang="ko-KR" altLang="en-US" sz="1600"/>
              <a:t>일반적으로 미분연산을 간단히 하기 위해서 자연상수 </a:t>
            </a:r>
            <a:r>
              <a:rPr lang="en-US" altLang="ko-KR" sz="1600"/>
              <a:t>e</a:t>
            </a:r>
            <a:r>
              <a:rPr lang="ko-KR" altLang="en-US" sz="1600"/>
              <a:t>를 사용하고 </a:t>
            </a:r>
            <a:r>
              <a:rPr lang="en-US" altLang="ko-KR" sz="1600"/>
              <a:t>h</a:t>
            </a:r>
            <a:r>
              <a:rPr lang="ko-KR" altLang="en-US" sz="1600"/>
              <a:t>의 기본 단위가 비트</a:t>
            </a:r>
            <a:r>
              <a:rPr lang="en-US" altLang="ko-KR" sz="1600"/>
              <a:t>(bit)</a:t>
            </a:r>
            <a:r>
              <a:rPr lang="ko-KR" altLang="en-US" sz="1600"/>
              <a:t>인 경우에는 밑을 </a:t>
            </a:r>
            <a:r>
              <a:rPr lang="en-US" altLang="ko-KR" sz="1600"/>
              <a:t>2</a:t>
            </a:r>
            <a:r>
              <a:rPr lang="ko-KR" altLang="en-US" sz="1600"/>
              <a:t>로 둔다</a:t>
            </a:r>
            <a:r>
              <a:rPr lang="en-US" altLang="ko-KR" sz="1600"/>
              <a:t>. </a:t>
            </a:r>
            <a:r>
              <a:rPr lang="ko-KR" altLang="en-US" sz="1600"/>
              <a:t>이 포스트에서는 밑을 </a:t>
            </a:r>
            <a:r>
              <a:rPr lang="en-US" altLang="ko-KR" sz="1600"/>
              <a:t>e</a:t>
            </a:r>
            <a:r>
              <a:rPr lang="ko-KR" altLang="en-US" sz="1600"/>
              <a:t>로 사용할 것이다</a:t>
            </a:r>
            <a:r>
              <a:rPr lang="en-US" altLang="ko-KR" sz="1600"/>
              <a:t>. </a:t>
            </a:r>
            <a:r>
              <a:rPr lang="ko-KR" altLang="en-US" sz="1600"/>
              <a:t>확률 </a:t>
            </a:r>
            <a:r>
              <a:rPr lang="en-US" altLang="ko-KR" sz="1600"/>
              <a:t>P(A)</a:t>
            </a:r>
            <a:r>
              <a:rPr lang="ko-KR" altLang="en-US" sz="1600"/>
              <a:t>의 범위가 </a:t>
            </a:r>
            <a:r>
              <a:rPr lang="en-US" altLang="ko-KR" sz="1600"/>
              <a:t>0≤P(A)≤1</a:t>
            </a:r>
            <a:r>
              <a:rPr lang="ko-KR" altLang="en-US" sz="1600"/>
              <a:t>이므로 </a:t>
            </a:r>
            <a:r>
              <a:rPr lang="en-US" altLang="ko-KR" sz="1600"/>
              <a:t>h(A)</a:t>
            </a:r>
            <a:r>
              <a:rPr lang="ko-KR" altLang="en-US" sz="1600"/>
              <a:t>는 </a:t>
            </a:r>
            <a:r>
              <a:rPr lang="en-US" altLang="ko-KR" sz="1600"/>
              <a:t>(0,∞]</a:t>
            </a:r>
            <a:r>
              <a:rPr lang="ko-KR" altLang="en-US" sz="1600"/>
              <a:t> 값을 갖는다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93099" y="2290776"/>
                <a:ext cx="2195601" cy="315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≔−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99" y="2290776"/>
                <a:ext cx="2195601" cy="315920"/>
              </a:xfrm>
              <a:prstGeom prst="rect">
                <a:avLst/>
              </a:prstGeom>
              <a:blipFill>
                <a:blip r:embed="rId3"/>
                <a:stretch>
                  <a:fillRect l="-1111" r="-2500" b="-32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66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498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퍼셉트론</a:t>
            </a:r>
            <a:r>
              <a:rPr lang="en-US" altLang="ko-KR" sz="2800" b="1" smtClean="0"/>
              <a:t>(perceptron)</a:t>
            </a:r>
            <a:endParaRPr lang="ko-KR" altLang="en-US" sz="28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59" y="2150792"/>
            <a:ext cx="4469382" cy="309809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376" y="5248886"/>
            <a:ext cx="3790175" cy="209592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096442" y="1566017"/>
            <a:ext cx="59202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mtClean="0">
                <a:solidFill>
                  <a:srgbClr val="CE9178"/>
                </a:solidFill>
                <a:latin typeface="Consolas" panose="020B0609020204030204" pitchFamily="49" charset="0"/>
              </a:rPr>
              <a:t>인간의 뇌와 비슷한 메커니즘을 만들기 위해 아래와 같은 구조를 만들었다고 하는데 믿거나 말거나</a:t>
            </a:r>
            <a:r>
              <a:rPr lang="en-US" altLang="ko-KR" sz="1600" smtClean="0">
                <a:solidFill>
                  <a:srgbClr val="CE9178"/>
                </a:solidFill>
                <a:latin typeface="Consolas" panose="020B0609020204030204" pitchFamily="49" charset="0"/>
              </a:rPr>
              <a:t>.</a:t>
            </a:r>
            <a:endParaRPr lang="fr-FR" altLang="ko-KR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963" y="2493184"/>
            <a:ext cx="4279393" cy="338559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077892" y="6221172"/>
            <a:ext cx="42757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mtClean="0">
                <a:solidFill>
                  <a:srgbClr val="CE9178"/>
                </a:solidFill>
                <a:latin typeface="Consolas" panose="020B0609020204030204" pitchFamily="49" charset="0"/>
              </a:rPr>
              <a:t>이런 뇌 메커니즘이 수백만개가 모인 것을 퍼셉트론이라고 함</a:t>
            </a:r>
            <a:endParaRPr lang="fr-FR" altLang="ko-KR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21037" y="2286000"/>
            <a:ext cx="45719" cy="4953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56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0853" y="402470"/>
            <a:ext cx="3010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엔트로피</a:t>
            </a:r>
            <a:r>
              <a:rPr lang="en-US" altLang="ko-KR" sz="2800" b="1" smtClean="0"/>
              <a:t>(Entropy)</a:t>
            </a:r>
            <a:endParaRPr lang="ko-KR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879851" y="1295213"/>
                <a:ext cx="9076949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smtClean="0"/>
                  <a:t>이산확률변수</a:t>
                </a:r>
                <a:r>
                  <a:rPr lang="en-US" altLang="ko-KR" sz="2000"/>
                  <a:t>(discrete random variable)</a:t>
                </a:r>
                <a:r>
                  <a:rPr lang="ko-KR" altLang="en-US" sz="2000"/>
                  <a:t>의 평균 정보량</a:t>
                </a:r>
                <a:r>
                  <a:rPr lang="en-US" altLang="ko-KR" sz="2000"/>
                  <a:t>, </a:t>
                </a:r>
                <a:r>
                  <a:rPr lang="ko-KR" altLang="en-US" sz="2000"/>
                  <a:t>평균적인 놀람의 정도</a:t>
                </a:r>
                <a:r>
                  <a:rPr lang="en-US" altLang="ko-KR" sz="2000"/>
                  <a:t>, </a:t>
                </a:r>
                <a:r>
                  <a:rPr lang="ko-KR" altLang="en-US" sz="2000"/>
                  <a:t>불확실성 정도를 나타내는 </a:t>
                </a:r>
                <a:r>
                  <a:rPr lang="en-US" altLang="ko-KR" sz="2000"/>
                  <a:t>entropy</a:t>
                </a:r>
                <a:r>
                  <a:rPr lang="ko-KR" altLang="en-US" sz="2000"/>
                  <a:t>를 정의하자</a:t>
                </a:r>
                <a:r>
                  <a:rPr lang="en-US" altLang="ko-KR" sz="2000"/>
                  <a:t>. </a:t>
                </a:r>
                <a:r>
                  <a:rPr lang="ko-KR" altLang="en-US" sz="2000"/>
                  <a:t>확률공간 </a:t>
                </a:r>
                <a:r>
                  <a:rPr lang="en-US" altLang="ko-KR" sz="2000"/>
                  <a:t>Ω</a:t>
                </a:r>
                <a:r>
                  <a:rPr lang="ko-KR" altLang="en-US" sz="2000"/>
                  <a:t>와 이산확률변수 </a:t>
                </a:r>
                <a:r>
                  <a:rPr lang="en-US" altLang="ko-KR" sz="2000"/>
                  <a:t>X=x1,…,xN, xi∈R, 1≤i≤N</a:t>
                </a:r>
                <a:r>
                  <a:rPr lang="ko-KR" altLang="en-US" sz="2000"/>
                  <a:t>이 주어져있다고 하자</a:t>
                </a:r>
                <a:r>
                  <a:rPr lang="en-US" altLang="ko-KR" sz="2000"/>
                  <a:t>. </a:t>
                </a:r>
                <a:r>
                  <a:rPr lang="ko-KR" altLang="en-US" sz="2000"/>
                  <a:t>여기서 확률변수 </a:t>
                </a:r>
                <a:r>
                  <a:rPr lang="en-US" altLang="ko-KR" sz="2000"/>
                  <a:t>X=x1,…,xN</a:t>
                </a:r>
                <a:r>
                  <a:rPr lang="ko-KR" altLang="en-US" sz="2000"/>
                  <a:t> 표기법은 확률론에서 주로 사용하는 방법으로 엄밀히 말해서 </a:t>
                </a:r>
                <a:r>
                  <a:rPr lang="en-US" altLang="ko-KR" sz="2000"/>
                  <a:t>X(Ω)=x1,…,xN</a:t>
                </a:r>
                <a:r>
                  <a:rPr lang="ko-KR" altLang="en-US" sz="2000"/>
                  <a:t>을 의미한다</a:t>
                </a:r>
                <a:r>
                  <a:rPr lang="en-US" altLang="ko-KR" sz="2000"/>
                  <a:t>. </a:t>
                </a:r>
                <a:r>
                  <a:rPr lang="ko-KR" altLang="en-US" sz="2000"/>
                  <a:t>그리고 </a:t>
                </a:r>
              </a:p>
              <a:p>
                <a:r>
                  <a:rPr lang="en-US" altLang="ko-KR" sz="2000"/>
                  <a:t>(X=xi):=ω∈Ω:X(ω)=xi</a:t>
                </a:r>
                <a:endParaRPr lang="ko-KR" altLang="en-US" sz="2000"/>
              </a:p>
              <a:p>
                <a:r>
                  <a:rPr lang="ko-KR" altLang="en-US" sz="2000"/>
                  <a:t>으로 표기한다</a:t>
                </a:r>
                <a:r>
                  <a:rPr lang="en-US" altLang="ko-KR" sz="2000"/>
                  <a:t>.</a:t>
                </a:r>
              </a:p>
              <a:p>
                <a:r>
                  <a:rPr lang="ko-KR" altLang="en-US" sz="2000"/>
                  <a:t>이산확률변수 </a:t>
                </a:r>
                <a:r>
                  <a:rPr lang="en-US" altLang="ko-KR" sz="2000"/>
                  <a:t>X</a:t>
                </a:r>
                <a:endParaRPr lang="ko-KR" altLang="en-US" sz="2000"/>
              </a:p>
              <a:p>
                <a:r>
                  <a:rPr lang="ko-KR" altLang="en-US" sz="2000"/>
                  <a:t>의 평균 정보량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sz="2000" smtClean="0"/>
                  <a:t>는 </a:t>
                </a:r>
                <a:r>
                  <a:rPr lang="ko-KR" altLang="en-US" sz="2000"/>
                  <a:t>다음과 같이 정의한다</a:t>
                </a:r>
                <a:r>
                  <a:rPr lang="en-US" altLang="ko-KR" sz="2000"/>
                  <a:t>.</a:t>
                </a:r>
              </a:p>
              <a:p>
                <a:endParaRPr lang="en-US" altLang="ko-KR" sz="2000" smtClean="0"/>
              </a:p>
              <a:p>
                <a:endParaRPr lang="en-US" altLang="ko-KR" sz="2000"/>
              </a:p>
              <a:p>
                <a:endParaRPr lang="en-US" altLang="ko-KR" sz="2000" smtClean="0"/>
              </a:p>
              <a:p>
                <a:endParaRPr lang="en-US" altLang="ko-KR" sz="2000"/>
              </a:p>
              <a:p>
                <a:r>
                  <a:rPr lang="ko-KR" altLang="en-US" sz="2000" smtClean="0"/>
                  <a:t>여기서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000" b="0" smtClean="0"/>
              </a:p>
              <a:p>
                <a:r>
                  <a:rPr lang="ko-KR" altLang="en-US" sz="2000" smtClean="0"/>
                  <a:t>이다</a:t>
                </a:r>
                <a:r>
                  <a:rPr lang="en-US" altLang="ko-KR" sz="2000"/>
                  <a:t>. </a:t>
                </a:r>
                <a:r>
                  <a:rPr lang="ko-KR" altLang="en-US" sz="2000"/>
                  <a:t>즉</a:t>
                </a:r>
                <a:r>
                  <a:rPr lang="en-US" altLang="ko-KR" sz="2000"/>
                  <a:t>, </a:t>
                </a:r>
                <a:r>
                  <a:rPr lang="ko-KR" altLang="en-US" sz="2000"/>
                  <a:t>평균 정보량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ko-KR" altLang="en-US" sz="2000"/>
                  <a:t>는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/>
                  <a:t>분포에서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/>
                  <a:t>의 </a:t>
                </a:r>
                <a:r>
                  <a:rPr lang="ko-KR" altLang="en-US" sz="2000" smtClean="0"/>
                  <a:t>기댓값인</a:t>
                </a:r>
                <a:endParaRPr lang="en-US" altLang="ko-KR" sz="2000" smtClean="0"/>
              </a:p>
              <a:p>
                <a:endParaRPr lang="en-US" altLang="ko-KR" sz="2000"/>
              </a:p>
              <a:p>
                <a:endParaRPr lang="en-US" altLang="ko-KR" sz="2000"/>
              </a:p>
              <a:p>
                <a:r>
                  <a:rPr lang="ko-KR" altLang="en-US" sz="2000" smtClean="0"/>
                  <a:t>을 </a:t>
                </a:r>
                <a:r>
                  <a:rPr lang="ko-KR" altLang="en-US" sz="2000"/>
                  <a:t>의미한다</a:t>
                </a:r>
                <a:r>
                  <a:rPr lang="en-US" altLang="ko-KR" sz="2000"/>
                  <a:t>.</a:t>
                </a:r>
                <a:endParaRPr lang="ko-KR" altLang="en-US" sz="200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51" y="1295213"/>
                <a:ext cx="9076949" cy="5632311"/>
              </a:xfrm>
              <a:prstGeom prst="rect">
                <a:avLst/>
              </a:prstGeom>
              <a:blipFill>
                <a:blip r:embed="rId2"/>
                <a:stretch>
                  <a:fillRect l="-672" t="-758" r="-67" b="-9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59799" y="4170376"/>
                <a:ext cx="2526333" cy="888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]≔−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99" y="4170376"/>
                <a:ext cx="2526333" cy="888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168" y="6014955"/>
                <a:ext cx="2567562" cy="315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[−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168" y="6014955"/>
                <a:ext cx="2567562" cy="315920"/>
              </a:xfrm>
              <a:prstGeom prst="rect">
                <a:avLst/>
              </a:prstGeom>
              <a:blipFill>
                <a:blip r:embed="rId4"/>
                <a:stretch>
                  <a:fillRect l="-1896" t="-1923" r="-3318" b="-3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67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269" y="293992"/>
            <a:ext cx="2273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KL Divergence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71398" y="1415216"/>
            <a:ext cx="8454898" cy="1356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두 확률분포의 다른 정도를 측정하는 </a:t>
            </a:r>
            <a:r>
              <a:rPr lang="en-US" altLang="ko-KR"/>
              <a:t>KL </a:t>
            </a:r>
            <a:r>
              <a:rPr lang="en-US" altLang="ko-KR" smtClean="0"/>
              <a:t>Divergence </a:t>
            </a:r>
            <a:r>
              <a:rPr lang="ko-KR" altLang="en-US" smtClean="0"/>
              <a:t>라고 하고</a:t>
            </a:r>
            <a:r>
              <a:rPr lang="en-US" altLang="ko-KR" smtClean="0"/>
              <a:t>Relative </a:t>
            </a:r>
            <a:r>
              <a:rPr lang="en-US" altLang="ko-KR"/>
              <a:t>entropy </a:t>
            </a:r>
            <a:r>
              <a:rPr lang="ko-KR" altLang="en-US"/>
              <a:t>라고도 하며 정식 명칭은 </a:t>
            </a:r>
            <a:r>
              <a:rPr lang="en-US" altLang="ko-KR">
                <a:hlinkClick r:id="rId2" tooltip="새창으로 열기"/>
              </a:rPr>
              <a:t>Kullback–Leibler divergence</a:t>
            </a:r>
            <a:r>
              <a:rPr lang="ko-KR" altLang="en-US"/>
              <a:t>이다</a:t>
            </a:r>
            <a:r>
              <a:rPr lang="en-US" altLang="ko-KR"/>
              <a:t>.</a:t>
            </a:r>
          </a:p>
          <a:p>
            <a:r>
              <a:rPr lang="ko-KR" altLang="en-US" smtClean="0"/>
              <a:t>분포가 </a:t>
            </a:r>
            <a:r>
              <a:rPr lang="ko-KR" altLang="en-US"/>
              <a:t>다른 정도를 정량적으로 측정하는 </a:t>
            </a:r>
            <a:r>
              <a:rPr lang="en-US" altLang="ko-KR"/>
              <a:t>KL Divergence</a:t>
            </a:r>
            <a:r>
              <a:rPr lang="ko-KR" altLang="en-US"/>
              <a:t>의 정의는 다음과 같다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98" y="2771228"/>
            <a:ext cx="2622858" cy="18464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2672400"/>
            <a:ext cx="2808227" cy="1976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3466836" y="3202479"/>
                <a:ext cx="13655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=(0.5,0.5)</m:t>
                      </m:r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836" y="3202479"/>
                <a:ext cx="1365566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8319252" y="3189939"/>
                <a:ext cx="136608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=(0.8,0.2)</m:t>
                      </m:r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52" y="3189939"/>
                <a:ext cx="1366080" cy="338554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1258697" y="5080643"/>
                <a:ext cx="74803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≔−</m:t>
                      </m:r>
                      <m:nary>
                        <m:naryPr>
                          <m:chr m:val="∑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)−(−</m:t>
                          </m:r>
                          <m:nary>
                            <m:naryPr>
                              <m:chr m:val="∑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nary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97" y="5080643"/>
                <a:ext cx="7480300" cy="9578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94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269" y="293992"/>
            <a:ext cx="2063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cross entopy</a:t>
            </a:r>
            <a:endParaRPr lang="en-US" altLang="ko-KR" sz="28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730250" y="1194432"/>
                <a:ext cx="9505950" cy="1913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mtClean="0"/>
                  <a:t>주어진 확률변수</a:t>
                </a:r>
                <a:r>
                  <a:rPr lang="en-US" altLang="ko-KR" sz="2400"/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/>
                  <a:t> </a:t>
                </a:r>
                <a:r>
                  <a:rPr lang="ko-KR" altLang="en-US" smtClean="0"/>
                  <a:t>에 </a:t>
                </a:r>
                <a:r>
                  <a:rPr lang="ko-KR" altLang="en-US"/>
                  <a:t>대해서 확률분포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mtClean="0"/>
                  <a:t>를 </a:t>
                </a:r>
                <a:r>
                  <a:rPr lang="ko-KR" altLang="en-US"/>
                  <a:t>찾는 문제를 생각해보자</a:t>
                </a:r>
                <a:r>
                  <a:rPr lang="en-US" altLang="ko-KR"/>
                  <a:t>. </a:t>
                </a:r>
                <a:r>
                  <a:rPr lang="ko-KR" altLang="en-US" smtClean="0">
                    <a:solidFill>
                      <a:srgbClr val="FF0000"/>
                    </a:solidFill>
                  </a:rPr>
                  <a:t>확률분포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mtClean="0">
                    <a:solidFill>
                      <a:srgbClr val="FF0000"/>
                    </a:solidFill>
                  </a:rPr>
                  <a:t>의 </a:t>
                </a:r>
                <a:r>
                  <a:rPr lang="ko-KR" altLang="en-US">
                    <a:solidFill>
                      <a:srgbClr val="FF0000"/>
                    </a:solidFill>
                  </a:rPr>
                  <a:t>정확한 형태를 모르기 때문에</a:t>
                </a:r>
                <a:r>
                  <a:rPr lang="ko-KR" altLang="en-US"/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mtClean="0"/>
                  <a:t>를 </a:t>
                </a:r>
                <a:r>
                  <a:rPr lang="ko-KR" altLang="en-US"/>
                  <a:t>예측한 근사 분포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ko-KR" altLang="en-US" smtClean="0"/>
                  <a:t>를 </a:t>
                </a:r>
                <a:r>
                  <a:rPr lang="ko-KR" altLang="en-US"/>
                  <a:t>생각할 것이다</a:t>
                </a:r>
                <a:r>
                  <a:rPr lang="en-US" altLang="ko-KR"/>
                  <a:t>. </a:t>
                </a:r>
                <a:r>
                  <a:rPr lang="ko-KR" altLang="en-US"/>
                  <a:t>정확한 확률분포를 얻기 위해 </a:t>
                </a:r>
                <a:r>
                  <a:rPr lang="en-US" altLang="ko-KR" sz="240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ko-KR" altLang="en-US"/>
                  <a:t>의 </a:t>
                </a:r>
                <a:r>
                  <a:rPr lang="en-US" altLang="ko-KR"/>
                  <a:t>parameter</a:t>
                </a:r>
                <a:r>
                  <a:rPr lang="ko-KR" altLang="en-US"/>
                  <a:t>들을 </a:t>
                </a:r>
                <a:r>
                  <a:rPr lang="en-US" altLang="ko-KR"/>
                  <a:t>update</a:t>
                </a:r>
                <a:r>
                  <a:rPr lang="ko-KR" altLang="en-US"/>
                  <a:t>하면서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mtClean="0"/>
                  <a:t>를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mtClean="0"/>
                  <a:t>에 </a:t>
                </a:r>
                <a:r>
                  <a:rPr lang="ko-KR" altLang="en-US"/>
                  <a:t>근사할 것이다</a:t>
                </a:r>
                <a:r>
                  <a:rPr lang="en-US" altLang="ko-KR"/>
                  <a:t>. </a:t>
                </a:r>
                <a:r>
                  <a:rPr lang="ko-KR" altLang="en-US"/>
                  <a:t>즉</a:t>
                </a:r>
                <a:r>
                  <a:rPr lang="en-US" altLang="ko-KR"/>
                  <a:t>, </a:t>
                </a:r>
                <a:r>
                  <a:rPr lang="ko-KR" altLang="en-US"/>
                  <a:t>두 분포의 차이를 측정하는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KL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 smtClean="0"/>
                  <a:t>가 </a:t>
                </a:r>
                <a:r>
                  <a:rPr lang="ko-KR" altLang="en-US"/>
                  <a:t>최소가 되는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mtClean="0"/>
                  <a:t>를 </a:t>
                </a:r>
                <a:r>
                  <a:rPr lang="ko-KR" altLang="en-US"/>
                  <a:t>찾는 문제가 된다</a:t>
                </a:r>
                <a:r>
                  <a:rPr lang="en-US" altLang="ko-KR"/>
                  <a:t>. </a:t>
                </a:r>
                <a:r>
                  <a:rPr lang="ko-KR" altLang="en-US"/>
                  <a:t>하지만 여기서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>
                        <a:latin typeface="Cambria Math" panose="02040503050406030204" pitchFamily="18" charset="0"/>
                      </a:rPr>
                      <m:t>KL</m:t>
                    </m:r>
                    <m:r>
                      <a:rPr lang="en-US" altLang="ko-KR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/>
                  <a:t>의 정의를 다시 살펴보면</a:t>
                </a: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50" y="1194432"/>
                <a:ext cx="9505950" cy="1913409"/>
              </a:xfrm>
              <a:prstGeom prst="rect">
                <a:avLst/>
              </a:prstGeom>
              <a:blipFill>
                <a:blip r:embed="rId2"/>
                <a:stretch>
                  <a:fillRect l="-770" t="-637" b="-22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1471801" y="3277243"/>
                <a:ext cx="74803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≔−</m:t>
                      </m:r>
                      <m:nary>
                        <m:naryPr>
                          <m:chr m:val="∑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)−(−</m:t>
                          </m:r>
                          <m:nary>
                            <m:naryPr>
                              <m:chr m:val="∑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801" y="3277243"/>
                <a:ext cx="7480300" cy="957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628650" y="4404471"/>
                <a:ext cx="8705850" cy="1113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/>
                  <a:t>두 번째항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(−</m:t>
                    </m:r>
                    <m:nary>
                      <m:naryPr>
                        <m:chr m:val="∑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ko-KR" altLang="en-US"/>
                  <a:t>는 근사분포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/>
                  <a:t>에 무관한 항이므로 </a:t>
                </a:r>
                <a:r>
                  <a:rPr lang="en-US" altLang="ko-KR"/>
                  <a:t>KL Divergence</a:t>
                </a:r>
                <a:r>
                  <a:rPr lang="ko-KR" altLang="en-US"/>
                  <a:t>를 최소화 하는 것은 결국 첫 번째 항 </a:t>
                </a:r>
                <a:r>
                  <a:rPr lang="en-US" altLang="ko-KR"/>
                  <a:t>cross-entropy</a:t>
                </a:r>
                <a:r>
                  <a:rPr lang="ko-KR" altLang="en-US"/>
                  <a:t>를 최소화하는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/>
                  <a:t>를 찾아야 한다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404471"/>
                <a:ext cx="8705850" cy="1113703"/>
              </a:xfrm>
              <a:prstGeom prst="rect">
                <a:avLst/>
              </a:prstGeom>
              <a:blipFill>
                <a:blip r:embed="rId4"/>
                <a:stretch>
                  <a:fillRect l="-770" b="-104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2229866" y="5715016"/>
                <a:ext cx="5343525" cy="113082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𝑒𝑛𝑡𝑜𝑝𝑦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866" y="5715016"/>
                <a:ext cx="5343525" cy="1130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5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269" y="293992"/>
            <a:ext cx="2189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softmax </a:t>
            </a:r>
            <a:r>
              <a:rPr lang="ko-KR" altLang="en-US" sz="2800" b="1" smtClean="0"/>
              <a:t>함수</a:t>
            </a:r>
            <a:endParaRPr lang="en-US" altLang="ko-KR" sz="28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440269" y="1308116"/>
                <a:ext cx="5343525" cy="9226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9" y="1308116"/>
                <a:ext cx="5343525" cy="9226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794" y="1308116"/>
            <a:ext cx="3261876" cy="15945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468" y="3296186"/>
            <a:ext cx="3928632" cy="363577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7972" y="2437712"/>
            <a:ext cx="534352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ko-KR" sz="1600" smtClean="0">
                <a:solidFill>
                  <a:srgbClr val="000000"/>
                </a:solidFill>
                <a:latin typeface="Nanum Gothic"/>
              </a:rPr>
              <a:t>softmax</a:t>
            </a:r>
            <a:r>
              <a:rPr lang="ko-KR" altLang="en-US" sz="1600" smtClean="0">
                <a:solidFill>
                  <a:srgbClr val="000000"/>
                </a:solidFill>
                <a:latin typeface="Nanum Gothic"/>
              </a:rPr>
              <a:t>에 </a:t>
            </a:r>
            <a:r>
              <a:rPr lang="en-US" altLang="ko-KR" sz="1600" smtClean="0">
                <a:solidFill>
                  <a:srgbClr val="000000"/>
                </a:solidFill>
                <a:latin typeface="Nanum Gothic"/>
              </a:rPr>
              <a:t>exp</a:t>
            </a:r>
            <a:r>
              <a:rPr lang="ko-KR" altLang="en-US" sz="1600" smtClean="0">
                <a:solidFill>
                  <a:srgbClr val="000000"/>
                </a:solidFill>
                <a:latin typeface="Nanum Gothic"/>
              </a:rPr>
              <a:t>를 쓰는 이유</a:t>
            </a:r>
            <a:endParaRPr lang="en-US" altLang="ko-KR" sz="1600" smtClean="0">
              <a:solidFill>
                <a:srgbClr val="000000"/>
              </a:solidFill>
              <a:latin typeface="Nanum Gothic"/>
            </a:endParaRPr>
          </a:p>
          <a:p>
            <a:pPr algn="just"/>
            <a:endParaRPr lang="en-US" altLang="ko-KR" sz="1600" smtClean="0">
              <a:solidFill>
                <a:srgbClr val="000000"/>
              </a:solidFill>
              <a:latin typeface="Nanum Gothic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600" smtClean="0">
                <a:solidFill>
                  <a:srgbClr val="000000"/>
                </a:solidFill>
                <a:latin typeface="Nanum Gothic"/>
              </a:rPr>
              <a:t>미분이 </a:t>
            </a:r>
            <a:r>
              <a:rPr lang="ko-KR" altLang="en-US" sz="1600">
                <a:solidFill>
                  <a:srgbClr val="000000"/>
                </a:solidFill>
                <a:latin typeface="Nanum Gothic"/>
              </a:rPr>
              <a:t>용이 </a:t>
            </a:r>
            <a:r>
              <a:rPr lang="en-US" altLang="ko-KR" sz="1600">
                <a:solidFill>
                  <a:srgbClr val="000000"/>
                </a:solidFill>
                <a:latin typeface="Nanum Gothic"/>
              </a:rPr>
              <a:t>-&gt; gradient</a:t>
            </a:r>
            <a:r>
              <a:rPr lang="ko-KR" altLang="en-US" sz="1600">
                <a:solidFill>
                  <a:srgbClr val="000000"/>
                </a:solidFill>
                <a:latin typeface="Nanum Gothic"/>
              </a:rPr>
              <a:t>를 발생시켜 역전파</a:t>
            </a:r>
            <a:r>
              <a:rPr lang="en-US" altLang="ko-KR" sz="1600">
                <a:solidFill>
                  <a:srgbClr val="000000"/>
                </a:solidFill>
                <a:latin typeface="Nanum Gothic"/>
              </a:rPr>
              <a:t>~</a:t>
            </a:r>
            <a:endParaRPr lang="ko-KR" altLang="en-US" sz="160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600" smtClean="0">
                <a:solidFill>
                  <a:srgbClr val="000000"/>
                </a:solidFill>
                <a:latin typeface="Nanum Gothic"/>
              </a:rPr>
              <a:t>입력 </a:t>
            </a:r>
            <a:r>
              <a:rPr lang="ko-KR" altLang="en-US" sz="1600">
                <a:solidFill>
                  <a:srgbClr val="000000"/>
                </a:solidFill>
                <a:latin typeface="Nanum Gothic"/>
              </a:rPr>
              <a:t>벡터가 더 잘 구분되게</a:t>
            </a:r>
            <a:r>
              <a:rPr lang="en-US" altLang="ko-KR" sz="1600">
                <a:solidFill>
                  <a:srgbClr val="000000"/>
                </a:solidFill>
                <a:latin typeface="Nanum Gothic"/>
              </a:rPr>
              <a:t>(</a:t>
            </a:r>
            <a:r>
              <a:rPr lang="ko-KR" altLang="en-US" sz="1600">
                <a:solidFill>
                  <a:srgbClr val="000000"/>
                </a:solidFill>
                <a:latin typeface="Nanum Gothic"/>
              </a:rPr>
              <a:t>큰 값은 더 크게</a:t>
            </a:r>
            <a:r>
              <a:rPr lang="en-US" altLang="ko-KR" sz="160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sz="1600">
                <a:solidFill>
                  <a:srgbClr val="000000"/>
                </a:solidFill>
                <a:latin typeface="Nanum Gothic"/>
              </a:rPr>
              <a:t>작은 값은 더 작게</a:t>
            </a:r>
            <a:r>
              <a:rPr lang="en-US" altLang="ko-KR" sz="1600">
                <a:solidFill>
                  <a:srgbClr val="000000"/>
                </a:solidFill>
                <a:latin typeface="Nanum Gothic"/>
              </a:rPr>
              <a:t>)</a:t>
            </a:r>
            <a:endParaRPr lang="ko-KR" altLang="en-US" sz="16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5479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739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CNN architecture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746304" y="1302412"/>
            <a:ext cx="1755417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hlinkClick r:id="rId2"/>
              </a:rPr>
              <a:t>LeNet-5, 1998 </a:t>
            </a:r>
            <a:endParaRPr lang="en-US" altLang="ko-KR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4" y="1826972"/>
            <a:ext cx="7418292" cy="246335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01721" y="1302411"/>
            <a:ext cx="7986721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Convolutional Neural Network </a:t>
            </a:r>
            <a:r>
              <a:rPr lang="ko-KR" altLang="en-US"/>
              <a:t>구조를 처음 제안하였습니다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46304" y="4406632"/>
            <a:ext cx="1772152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hlinkClick r:id="rId4"/>
              </a:rPr>
              <a:t>AlexNet, 2012 </a:t>
            </a:r>
            <a:endParaRPr lang="en-US" altLang="ko-KR" b="1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4290325"/>
            <a:ext cx="6259435" cy="304544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95629" y="5045935"/>
            <a:ext cx="24066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/>
              <a:t>224x224 </a:t>
            </a:r>
            <a:r>
              <a:rPr lang="ko-KR" altLang="en-US" sz="1400"/>
              <a:t>크기의 </a:t>
            </a:r>
            <a:r>
              <a:rPr lang="en-US" altLang="ko-KR" sz="1400"/>
              <a:t>RGB 3 channel image</a:t>
            </a:r>
            <a:r>
              <a:rPr lang="ko-KR" altLang="en-US" sz="1400"/>
              <a:t>를 </a:t>
            </a:r>
            <a:r>
              <a:rPr lang="en-US" altLang="ko-KR" sz="1400"/>
              <a:t>input</a:t>
            </a:r>
            <a:r>
              <a:rPr lang="ko-KR" altLang="en-US" sz="1400"/>
              <a:t>으로 사용하며 자세한 </a:t>
            </a:r>
            <a:r>
              <a:rPr lang="en-US" altLang="ko-KR" sz="1400"/>
              <a:t>architecture </a:t>
            </a:r>
            <a:r>
              <a:rPr lang="ko-KR" altLang="en-US" sz="1400"/>
              <a:t>구조는 위의 그림에서 확인하실 수 있습니다</a:t>
            </a:r>
            <a:r>
              <a:rPr lang="en-US" altLang="ko-KR" sz="1400"/>
              <a:t>. </a:t>
            </a:r>
            <a:r>
              <a:rPr lang="ko-KR" altLang="en-US" sz="1400"/>
              <a:t>그림을 보면 특이한 점이 </a:t>
            </a:r>
            <a:r>
              <a:rPr lang="en-US" altLang="ko-KR" sz="1400"/>
              <a:t>2</a:t>
            </a:r>
            <a:r>
              <a:rPr lang="ko-KR" altLang="en-US" sz="1400"/>
              <a:t>갈래로 나뉘어져서 연산을 수행하며</a:t>
            </a:r>
            <a:r>
              <a:rPr lang="en-US" altLang="ko-KR" sz="1400"/>
              <a:t>, </a:t>
            </a:r>
            <a:r>
              <a:rPr lang="ko-KR" altLang="en-US" sz="1400"/>
              <a:t>중간 중간 결과를 공유하는 것을 알 수 있습니다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9452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739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CNN architecture</a:t>
            </a:r>
            <a:endParaRPr lang="ko-KR" altLang="en-US" sz="2800" b="1"/>
          </a:p>
        </p:txBody>
      </p:sp>
      <p:sp>
        <p:nvSpPr>
          <p:cNvPr id="4" name="직사각형 3"/>
          <p:cNvSpPr/>
          <p:nvPr/>
        </p:nvSpPr>
        <p:spPr>
          <a:xfrm>
            <a:off x="738774" y="4843924"/>
            <a:ext cx="9189175" cy="2303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이전 방식들과는 다르게 비교적 작은 크기인 </a:t>
            </a:r>
            <a:r>
              <a:rPr lang="en-US" altLang="ko-KR"/>
              <a:t>3x3 convolution filter</a:t>
            </a:r>
            <a:r>
              <a:rPr lang="ko-KR" altLang="en-US"/>
              <a:t>를 깊게 쌓는다는 것이 </a:t>
            </a:r>
            <a:r>
              <a:rPr lang="en-US" altLang="ko-KR"/>
              <a:t>VGG</a:t>
            </a:r>
            <a:r>
              <a:rPr lang="ko-KR" altLang="en-US"/>
              <a:t>의 핵심이며</a:t>
            </a:r>
            <a:r>
              <a:rPr lang="en-US" altLang="ko-KR"/>
              <a:t>, AlexNet, ZFNet</a:t>
            </a:r>
            <a:r>
              <a:rPr lang="ko-KR" altLang="en-US"/>
              <a:t>은 </a:t>
            </a:r>
            <a:r>
              <a:rPr lang="en-US" altLang="ko-KR"/>
              <a:t>8</a:t>
            </a:r>
            <a:r>
              <a:rPr lang="ko-KR" altLang="en-US"/>
              <a:t>개의 </a:t>
            </a:r>
            <a:r>
              <a:rPr lang="en-US" altLang="ko-KR"/>
              <a:t>layer</a:t>
            </a:r>
            <a:r>
              <a:rPr lang="ko-KR" altLang="en-US"/>
              <a:t>를 사용하였다면 </a:t>
            </a:r>
            <a:r>
              <a:rPr lang="en-US" altLang="ko-KR"/>
              <a:t>VGG</a:t>
            </a:r>
            <a:r>
              <a:rPr lang="ko-KR" altLang="en-US"/>
              <a:t>는 </a:t>
            </a:r>
            <a:r>
              <a:rPr lang="en-US" altLang="ko-KR"/>
              <a:t>11</a:t>
            </a:r>
            <a:r>
              <a:rPr lang="ko-KR" altLang="en-US"/>
              <a:t>개</a:t>
            </a:r>
            <a:r>
              <a:rPr lang="en-US" altLang="ko-KR"/>
              <a:t>, 13</a:t>
            </a:r>
            <a:r>
              <a:rPr lang="ko-KR" altLang="en-US"/>
              <a:t>개</a:t>
            </a:r>
            <a:r>
              <a:rPr lang="en-US" altLang="ko-KR"/>
              <a:t>, 16</a:t>
            </a:r>
            <a:r>
              <a:rPr lang="ko-KR" altLang="en-US"/>
              <a:t>개</a:t>
            </a:r>
            <a:r>
              <a:rPr lang="en-US" altLang="ko-KR"/>
              <a:t>, 19</a:t>
            </a:r>
            <a:r>
              <a:rPr lang="ko-KR" altLang="en-US"/>
              <a:t>개 등 더 많은 수의 </a:t>
            </a:r>
            <a:r>
              <a:rPr lang="en-US" altLang="ko-KR"/>
              <a:t>layer</a:t>
            </a:r>
            <a:r>
              <a:rPr lang="ko-KR" altLang="en-US"/>
              <a:t>를 사용하고 있습니다</a:t>
            </a:r>
            <a:r>
              <a:rPr lang="en-US" altLang="ko-KR"/>
              <a:t>. </a:t>
            </a:r>
            <a:r>
              <a:rPr lang="ko-KR" altLang="en-US"/>
              <a:t>이렇게 </a:t>
            </a:r>
            <a:r>
              <a:rPr lang="en-US" altLang="ko-KR"/>
              <a:t>3x3 filter</a:t>
            </a:r>
            <a:r>
              <a:rPr lang="ko-KR" altLang="en-US"/>
              <a:t>를 중첩하여 쌓는 이유는</a:t>
            </a:r>
            <a:r>
              <a:rPr lang="en-US" altLang="ko-KR"/>
              <a:t>, 3</a:t>
            </a:r>
            <a:r>
              <a:rPr lang="ko-KR" altLang="en-US"/>
              <a:t>개의 </a:t>
            </a:r>
            <a:r>
              <a:rPr lang="en-US" altLang="ko-KR"/>
              <a:t>3x3 conv layer</a:t>
            </a:r>
            <a:r>
              <a:rPr lang="ko-KR" altLang="en-US"/>
              <a:t>를 중첩하면 </a:t>
            </a:r>
            <a:r>
              <a:rPr lang="en-US" altLang="ko-KR"/>
              <a:t>1</a:t>
            </a:r>
            <a:r>
              <a:rPr lang="ko-KR" altLang="en-US"/>
              <a:t>개의 </a:t>
            </a:r>
            <a:r>
              <a:rPr lang="en-US" altLang="ko-KR"/>
              <a:t>7x7 conv layer</a:t>
            </a:r>
            <a:r>
              <a:rPr lang="ko-KR" altLang="en-US"/>
              <a:t>와 </a:t>
            </a:r>
            <a:r>
              <a:rPr lang="en-US" altLang="ko-KR"/>
              <a:t>receptive field</a:t>
            </a:r>
            <a:r>
              <a:rPr lang="ko-KR" altLang="en-US"/>
              <a:t>가 같아지지만</a:t>
            </a:r>
            <a:r>
              <a:rPr lang="en-US" altLang="ko-KR"/>
              <a:t>, activation function</a:t>
            </a:r>
            <a:r>
              <a:rPr lang="ko-KR" altLang="en-US"/>
              <a:t>을 더 많이 사용할 수 있어서 더 많은 비선형성을 얻을 수 있으며</a:t>
            </a:r>
            <a:r>
              <a:rPr lang="en-US" altLang="ko-KR"/>
              <a:t>, parameter </a:t>
            </a:r>
            <a:r>
              <a:rPr lang="ko-KR" altLang="en-US"/>
              <a:t>수도 줄어드는 효과를 얻을 수 있습니다</a:t>
            </a:r>
            <a:r>
              <a:rPr lang="en-US" altLang="ko-KR"/>
              <a:t>. (3x3x3 = 27 &lt; 7x7 = 49)</a:t>
            </a:r>
            <a:endParaRPr lang="en-US" altLang="ko-KR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1148992"/>
            <a:ext cx="7199128" cy="35171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38138" y="1148992"/>
            <a:ext cx="139044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hlinkClick r:id="rId3"/>
              </a:rPr>
              <a:t>VGG, 2014 </a:t>
            </a:r>
            <a:endParaRPr lang="en-US" altLang="ko-KR" b="1"/>
          </a:p>
        </p:txBody>
      </p:sp>
    </p:spTree>
    <p:extLst>
      <p:ext uri="{BB962C8B-B14F-4D97-AF65-F5344CB8AC3E}">
        <p14:creationId xmlns:p14="http://schemas.microsoft.com/office/powerpoint/2010/main" val="71314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739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CNN architecture</a:t>
            </a:r>
            <a:endParaRPr lang="ko-KR" altLang="en-US" sz="2800" b="1"/>
          </a:p>
        </p:txBody>
      </p:sp>
      <p:sp>
        <p:nvSpPr>
          <p:cNvPr id="2" name="직사각형 1"/>
          <p:cNvSpPr/>
          <p:nvPr/>
        </p:nvSpPr>
        <p:spPr>
          <a:xfrm>
            <a:off x="373357" y="1656030"/>
            <a:ext cx="79959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/>
              <a:t>다음은 </a:t>
            </a:r>
            <a:r>
              <a:rPr lang="en-US" altLang="ko-KR" sz="1400" smtClean="0"/>
              <a:t>VGG</a:t>
            </a:r>
            <a:r>
              <a:rPr lang="ko-KR" altLang="en-US" sz="1400" smtClean="0"/>
              <a:t>와 같은 해에 제안이 되었고</a:t>
            </a:r>
            <a:r>
              <a:rPr lang="en-US" altLang="ko-KR" sz="1400" smtClean="0"/>
              <a:t>, ILSVRC 2014 </a:t>
            </a:r>
            <a:r>
              <a:rPr lang="ko-KR" altLang="en-US" sz="1400" smtClean="0"/>
              <a:t>대회에서 </a:t>
            </a:r>
            <a:r>
              <a:rPr lang="en-US" altLang="ko-KR" sz="1400" smtClean="0"/>
              <a:t>1</a:t>
            </a:r>
            <a:r>
              <a:rPr lang="ko-KR" altLang="en-US" sz="1400" smtClean="0"/>
              <a:t>위를 한 </a:t>
            </a:r>
            <a:r>
              <a:rPr lang="en-US" altLang="ko-KR" sz="1400" b="1" smtClean="0"/>
              <a:t>GoogLeNet</a:t>
            </a:r>
            <a:r>
              <a:rPr lang="ko-KR" altLang="en-US" sz="1400" smtClean="0"/>
              <a:t> 이며</a:t>
            </a:r>
            <a:r>
              <a:rPr lang="en-US" altLang="ko-KR" sz="1400" smtClean="0"/>
              <a:t>, Inception architecture</a:t>
            </a:r>
            <a:r>
              <a:rPr lang="ko-KR" altLang="en-US" sz="1400" smtClean="0"/>
              <a:t>라는 예명도 가지고 있습니다</a:t>
            </a:r>
            <a:r>
              <a:rPr lang="en-US" altLang="ko-KR" sz="1400" smtClean="0"/>
              <a:t>. </a:t>
            </a:r>
            <a:r>
              <a:rPr lang="ko-KR" altLang="en-US" sz="1400" smtClean="0"/>
              <a:t>이전 </a:t>
            </a:r>
            <a:r>
              <a:rPr lang="en-US" altLang="ko-KR" sz="1400" smtClean="0"/>
              <a:t>network</a:t>
            </a:r>
            <a:r>
              <a:rPr lang="ko-KR" altLang="en-US" sz="1400" smtClean="0"/>
              <a:t>들은 대학 연구팀에서 주로 제안이 되었다면</a:t>
            </a:r>
            <a:r>
              <a:rPr lang="en-US" altLang="ko-KR" sz="1400" smtClean="0"/>
              <a:t>, GoogLeNet</a:t>
            </a:r>
            <a:r>
              <a:rPr lang="ko-KR" altLang="en-US" sz="1400" smtClean="0"/>
              <a:t>을 기점으로 거대 기업들이 뛰어들었다는 점이 주목할 만한 부분입니다</a:t>
            </a:r>
            <a:r>
              <a:rPr lang="en-US" altLang="ko-KR" sz="1400" smtClean="0"/>
              <a:t>. </a:t>
            </a:r>
            <a:r>
              <a:rPr lang="ko-KR" altLang="en-US" sz="1400" smtClean="0"/>
              <a:t>이름은 </a:t>
            </a:r>
            <a:r>
              <a:rPr lang="en-US" altLang="ko-KR" sz="1400" smtClean="0"/>
              <a:t>Google</a:t>
            </a:r>
            <a:r>
              <a:rPr lang="ko-KR" altLang="en-US" sz="1400" smtClean="0"/>
              <a:t>과 </a:t>
            </a:r>
            <a:r>
              <a:rPr lang="en-US" altLang="ko-KR" sz="1400" smtClean="0"/>
              <a:t>LeNet</a:t>
            </a:r>
            <a:r>
              <a:rPr lang="ko-KR" altLang="en-US" sz="1400" smtClean="0"/>
              <a:t>을 합쳐서 지었다고 합니다</a:t>
            </a:r>
            <a:r>
              <a:rPr lang="en-US" altLang="ko-KR" sz="1400" smtClean="0"/>
              <a:t>.</a:t>
            </a:r>
            <a:endParaRPr lang="en-US" altLang="ko-KR" sz="1400" b="1"/>
          </a:p>
        </p:txBody>
      </p:sp>
      <p:sp>
        <p:nvSpPr>
          <p:cNvPr id="5" name="직사각형 4"/>
          <p:cNvSpPr/>
          <p:nvPr/>
        </p:nvSpPr>
        <p:spPr>
          <a:xfrm>
            <a:off x="373357" y="1200812"/>
            <a:ext cx="3314112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hlinkClick r:id="rId2"/>
              </a:rPr>
              <a:t>GoogLeNet(Inception), 2014 </a:t>
            </a:r>
            <a:endParaRPr lang="en-US" altLang="ko-KR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731" y="1404938"/>
            <a:ext cx="1773605" cy="45878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7" y="2798305"/>
            <a:ext cx="8335566" cy="386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739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CNN architecture</a:t>
            </a:r>
            <a:endParaRPr lang="ko-KR" altLang="en-US" sz="2800" b="1"/>
          </a:p>
        </p:txBody>
      </p:sp>
      <p:sp>
        <p:nvSpPr>
          <p:cNvPr id="2" name="직사각형 1"/>
          <p:cNvSpPr/>
          <p:nvPr/>
        </p:nvSpPr>
        <p:spPr>
          <a:xfrm>
            <a:off x="373357" y="1656030"/>
            <a:ext cx="79959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/>
              <a:t>Microsoft Research</a:t>
            </a:r>
            <a:r>
              <a:rPr lang="ko-KR" altLang="en-US" sz="1400"/>
              <a:t>에서 제안한 구조이며 </a:t>
            </a:r>
            <a:r>
              <a:rPr lang="en-US" altLang="ko-KR" sz="1400"/>
              <a:t>ILSVRC 2015 </a:t>
            </a:r>
            <a:r>
              <a:rPr lang="ko-KR" altLang="en-US" sz="1400"/>
              <a:t>대회에서 </a:t>
            </a:r>
            <a:r>
              <a:rPr lang="en-US" altLang="ko-KR" sz="1400"/>
              <a:t>1</a:t>
            </a:r>
            <a:r>
              <a:rPr lang="ko-KR" altLang="en-US" sz="1400"/>
              <a:t>위를 하였습니다</a:t>
            </a:r>
            <a:r>
              <a:rPr lang="en-US" altLang="ko-KR" sz="1400"/>
              <a:t>. </a:t>
            </a:r>
            <a:r>
              <a:rPr lang="ko-KR" altLang="en-US" sz="1400"/>
              <a:t>확실히 </a:t>
            </a:r>
            <a:r>
              <a:rPr lang="en-US" altLang="ko-KR" sz="1400"/>
              <a:t>2014</a:t>
            </a:r>
            <a:r>
              <a:rPr lang="ko-KR" altLang="en-US" sz="1400"/>
              <a:t>년부터 기업이 힘을 쓰기 시작하면서 </a:t>
            </a:r>
            <a:r>
              <a:rPr lang="en-US" altLang="ko-KR" sz="1400"/>
              <a:t>2015</a:t>
            </a:r>
            <a:r>
              <a:rPr lang="ko-KR" altLang="en-US" sz="1400"/>
              <a:t>년에도 거대 기업에서 우승을 한 점이 인상깊네요</a:t>
            </a:r>
            <a:r>
              <a:rPr lang="en-US" altLang="ko-KR" sz="1400"/>
              <a:t>. Architecture</a:t>
            </a:r>
            <a:r>
              <a:rPr lang="ko-KR" altLang="en-US" sz="1400"/>
              <a:t>의 이름은 본 논문에서 제안한 핵심 아이디어인 </a:t>
            </a:r>
            <a:r>
              <a:rPr lang="en-US" altLang="ko-KR" sz="1400"/>
              <a:t>Residual Block</a:t>
            </a:r>
            <a:r>
              <a:rPr lang="ko-KR" altLang="en-US" sz="1400"/>
              <a:t>에서 유래하였으며</a:t>
            </a:r>
            <a:r>
              <a:rPr lang="en-US" altLang="ko-KR" sz="1400"/>
              <a:t>, </a:t>
            </a:r>
            <a:r>
              <a:rPr lang="ko-KR" altLang="en-US" sz="1400"/>
              <a:t>실제로도 이 </a:t>
            </a:r>
            <a:r>
              <a:rPr lang="en-US" altLang="ko-KR" sz="1400"/>
              <a:t>Residual Block </a:t>
            </a:r>
            <a:r>
              <a:rPr lang="ko-KR" altLang="en-US" sz="1400"/>
              <a:t>하나만 알면 </a:t>
            </a:r>
            <a:r>
              <a:rPr lang="en-US" altLang="ko-KR" sz="1400"/>
              <a:t>architecture</a:t>
            </a:r>
            <a:r>
              <a:rPr lang="ko-KR" altLang="en-US" sz="1400"/>
              <a:t>를 이해할 수 있을 정도로 단순하면서 효과적인 구조를 제안하였습니다</a:t>
            </a:r>
            <a:r>
              <a:rPr lang="en-US" altLang="ko-KR" sz="1400"/>
              <a:t>.</a:t>
            </a:r>
            <a:endParaRPr lang="en-US" altLang="ko-KR" sz="1400" b="1"/>
          </a:p>
        </p:txBody>
      </p:sp>
      <p:sp>
        <p:nvSpPr>
          <p:cNvPr id="5" name="직사각형 4"/>
          <p:cNvSpPr/>
          <p:nvPr/>
        </p:nvSpPr>
        <p:spPr>
          <a:xfrm>
            <a:off x="373357" y="1200812"/>
            <a:ext cx="1681038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hlinkClick r:id="rId2"/>
              </a:rPr>
              <a:t>ResNet, 2015 </a:t>
            </a:r>
            <a:endParaRPr lang="en-US" altLang="ko-KR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7" y="2885702"/>
            <a:ext cx="5074944" cy="32188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390" y="2885702"/>
            <a:ext cx="5133423" cy="28764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13876" y="5917252"/>
            <a:ext cx="534352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/>
              <a:t>ResNet-34</a:t>
            </a:r>
            <a:r>
              <a:rPr lang="ko-KR" altLang="en-US" sz="1600"/>
              <a:t>의 그림으로 돌아가면</a:t>
            </a:r>
            <a:r>
              <a:rPr lang="en-US" altLang="ko-KR" sz="1600"/>
              <a:t>, 2</a:t>
            </a:r>
            <a:r>
              <a:rPr lang="ko-KR" altLang="en-US" sz="1600"/>
              <a:t>개의 </a:t>
            </a:r>
            <a:r>
              <a:rPr lang="en-US" altLang="ko-KR" sz="1600"/>
              <a:t>conv layer</a:t>
            </a:r>
            <a:r>
              <a:rPr lang="ko-KR" altLang="en-US" sz="1600"/>
              <a:t>마다 옆으로 화살표가 빠져나간 뒤 합쳐지는 식으로 그려져 있습니다</a:t>
            </a:r>
            <a:r>
              <a:rPr lang="en-US" altLang="ko-KR" sz="1600"/>
              <a:t>. </a:t>
            </a:r>
            <a:r>
              <a:rPr lang="ko-KR" altLang="en-US" sz="1600"/>
              <a:t>이러한 구조를 </a:t>
            </a:r>
            <a:r>
              <a:rPr lang="en-US" altLang="ko-KR" sz="1600" b="1"/>
              <a:t>Shortcut</a:t>
            </a:r>
            <a:r>
              <a:rPr lang="ko-KR" altLang="en-US" sz="1600"/>
              <a:t> 이라 부릅니다</a:t>
            </a:r>
            <a:r>
              <a:rPr lang="en-US" altLang="ko-KR" sz="1600"/>
              <a:t>. </a:t>
            </a:r>
            <a:r>
              <a:rPr lang="ko-KR" altLang="en-US" sz="1600"/>
              <a:t>일반적으로 </a:t>
            </a:r>
            <a:r>
              <a:rPr lang="en-US" altLang="ko-KR" sz="1600"/>
              <a:t>Shortcut</a:t>
            </a:r>
            <a:r>
              <a:rPr lang="ko-KR" altLang="en-US" sz="1600"/>
              <a:t>으로는 </a:t>
            </a:r>
            <a:r>
              <a:rPr lang="en-US" altLang="ko-KR" sz="1600" b="1"/>
              <a:t>identity shortcut</a:t>
            </a:r>
            <a:r>
              <a:rPr lang="en-US" altLang="ko-KR" sz="1600"/>
              <a:t>, </a:t>
            </a:r>
            <a:r>
              <a:rPr lang="ko-KR" altLang="en-US" sz="1600"/>
              <a:t>즉 </a:t>
            </a:r>
            <a:r>
              <a:rPr lang="en-US" altLang="ko-KR" sz="1600"/>
              <a:t>input feature map x</a:t>
            </a:r>
            <a:r>
              <a:rPr lang="ko-KR" altLang="en-US" sz="1600"/>
              <a:t>를 그대로 </a:t>
            </a:r>
            <a:r>
              <a:rPr lang="en-US" altLang="ko-KR" sz="1600"/>
              <a:t>output</a:t>
            </a:r>
            <a:r>
              <a:rPr lang="ko-KR" altLang="en-US" sz="1600"/>
              <a:t>에 더해주는 방식을 사용합니다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88587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539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CNN architecture</a:t>
            </a:r>
            <a:r>
              <a:rPr lang="ko-KR" altLang="en-US" sz="2800" b="1"/>
              <a:t> </a:t>
            </a:r>
            <a:r>
              <a:rPr lang="ko-KR" altLang="en-US" sz="2800" b="1" smtClean="0"/>
              <a:t>정리</a:t>
            </a:r>
            <a:endParaRPr lang="ko-KR" altLang="en-US" sz="2800" b="1"/>
          </a:p>
        </p:txBody>
      </p:sp>
      <p:sp>
        <p:nvSpPr>
          <p:cNvPr id="2" name="직사각형 1"/>
          <p:cNvSpPr/>
          <p:nvPr/>
        </p:nvSpPr>
        <p:spPr>
          <a:xfrm>
            <a:off x="373357" y="1273812"/>
            <a:ext cx="79959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/>
              <a:t>1998</a:t>
            </a:r>
            <a:r>
              <a:rPr lang="ko-KR" altLang="en-US" sz="1400"/>
              <a:t>년 </a:t>
            </a:r>
            <a:r>
              <a:rPr lang="en-US" altLang="ko-KR" sz="1400"/>
              <a:t>LeNet</a:t>
            </a:r>
            <a:r>
              <a:rPr lang="ko-KR" altLang="en-US" sz="1400"/>
              <a:t>부터 </a:t>
            </a:r>
            <a:r>
              <a:rPr lang="en-US" altLang="ko-KR" sz="1400"/>
              <a:t>2015</a:t>
            </a:r>
            <a:r>
              <a:rPr lang="ko-KR" altLang="en-US" sz="1400"/>
              <a:t>년 </a:t>
            </a:r>
            <a:r>
              <a:rPr lang="en-US" altLang="ko-KR" sz="1400"/>
              <a:t>ResNet</a:t>
            </a:r>
            <a:r>
              <a:rPr lang="ko-KR" altLang="en-US" sz="1400"/>
              <a:t>까지 총 </a:t>
            </a:r>
            <a:r>
              <a:rPr lang="en-US" altLang="ko-KR" sz="1400"/>
              <a:t>6</a:t>
            </a:r>
            <a:r>
              <a:rPr lang="ko-KR" altLang="en-US" sz="1400"/>
              <a:t>개의 </a:t>
            </a:r>
            <a:r>
              <a:rPr lang="en-US" altLang="ko-KR" sz="1400"/>
              <a:t>CNN architecture</a:t>
            </a:r>
            <a:r>
              <a:rPr lang="ko-KR" altLang="en-US" sz="1400"/>
              <a:t>들을 </a:t>
            </a:r>
            <a:r>
              <a:rPr lang="ko-KR" altLang="en-US" sz="1400" smtClean="0"/>
              <a:t>간단히 정리 해보면 </a:t>
            </a:r>
            <a:endParaRPr lang="en-US" altLang="ko-KR" sz="1400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7" y="1806345"/>
            <a:ext cx="8862426" cy="288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4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539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CNN architecture</a:t>
            </a:r>
            <a:r>
              <a:rPr lang="ko-KR" altLang="en-US" sz="2800" b="1"/>
              <a:t> </a:t>
            </a:r>
            <a:r>
              <a:rPr lang="ko-KR" altLang="en-US" sz="2800" b="1" smtClean="0"/>
              <a:t>관계</a:t>
            </a:r>
            <a:endParaRPr lang="ko-KR" altLang="en-US" sz="2800" b="1"/>
          </a:p>
        </p:txBody>
      </p:sp>
      <p:sp>
        <p:nvSpPr>
          <p:cNvPr id="2" name="직사각형 1"/>
          <p:cNvSpPr/>
          <p:nvPr/>
        </p:nvSpPr>
        <p:spPr>
          <a:xfrm>
            <a:off x="373357" y="1273812"/>
            <a:ext cx="79959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/>
              <a:t>architecture</a:t>
            </a:r>
            <a:r>
              <a:rPr lang="ko-KR" altLang="en-US" sz="1400"/>
              <a:t>들의 정확도와 연산량의 </a:t>
            </a:r>
            <a:r>
              <a:rPr lang="en-US" altLang="ko-KR" sz="1400"/>
              <a:t>Trade-off </a:t>
            </a:r>
            <a:r>
              <a:rPr lang="ko-KR" altLang="en-US" sz="1400"/>
              <a:t>관계</a:t>
            </a:r>
            <a:endParaRPr lang="en-US" altLang="ko-KR" sz="1400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4" y="1581589"/>
            <a:ext cx="9903009" cy="576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8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740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XOR </a:t>
            </a:r>
            <a:r>
              <a:rPr lang="ko-KR" altLang="en-US" sz="2800" b="1" smtClean="0"/>
              <a:t>문제 </a:t>
            </a:r>
            <a:r>
              <a:rPr lang="en-US" altLang="ko-KR" sz="2800" b="1" smtClean="0"/>
              <a:t>and Activation </a:t>
            </a:r>
            <a:r>
              <a:rPr lang="ko-KR" altLang="en-US" sz="2800" b="1" smtClean="0"/>
              <a:t>함수 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31" y="1184275"/>
            <a:ext cx="6248400" cy="30575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63293" y="4227880"/>
            <a:ext cx="46126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mtClean="0">
                <a:solidFill>
                  <a:srgbClr val="CE9178"/>
                </a:solidFill>
                <a:latin typeface="Consolas" panose="020B0609020204030204" pitchFamily="49" charset="0"/>
              </a:rPr>
              <a:t>XOR</a:t>
            </a:r>
            <a:r>
              <a:rPr lang="ko-KR" altLang="en-US" sz="1600" smtClean="0">
                <a:solidFill>
                  <a:srgbClr val="CE9178"/>
                </a:solidFill>
                <a:latin typeface="Consolas" panose="020B0609020204030204" pitchFamily="49" charset="0"/>
              </a:rPr>
              <a:t>의 경우 선을</a:t>
            </a:r>
            <a:r>
              <a:rPr lang="ko-KR" altLang="en-US" sz="160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600" smtClean="0">
                <a:solidFill>
                  <a:srgbClr val="CE9178"/>
                </a:solidFill>
                <a:latin typeface="Consolas" panose="020B0609020204030204" pitchFamily="49" charset="0"/>
              </a:rPr>
              <a:t>그어 나눌 수가 없음</a:t>
            </a:r>
            <a:endParaRPr lang="fr-FR" altLang="ko-KR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05" y="4711959"/>
            <a:ext cx="5122068" cy="257344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83591" y="4874257"/>
            <a:ext cx="39374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>
                <a:latin typeface="Noto Serif KR"/>
              </a:rPr>
              <a:t>이에 대한 해결책이 바로 </a:t>
            </a:r>
            <a:r>
              <a:rPr lang="ko-KR" altLang="en-US" sz="1400" b="1">
                <a:latin typeface="Noto Serif KR"/>
              </a:rPr>
              <a:t>활성화 함수</a:t>
            </a:r>
            <a:r>
              <a:rPr lang="en-US" altLang="ko-KR" sz="1400" b="1">
                <a:latin typeface="Noto Serif KR"/>
              </a:rPr>
              <a:t>(activation function)</a:t>
            </a:r>
            <a:r>
              <a:rPr lang="ko-KR" altLang="en-US" sz="1400">
                <a:latin typeface="Noto Serif KR"/>
              </a:rPr>
              <a:t>이다</a:t>
            </a:r>
            <a:r>
              <a:rPr lang="en-US" altLang="ko-KR" sz="1400">
                <a:latin typeface="Noto Serif KR"/>
              </a:rPr>
              <a:t>. </a:t>
            </a:r>
            <a:endParaRPr lang="ko-KR" altLang="en-US" sz="1400"/>
          </a:p>
          <a:p>
            <a:r>
              <a:rPr lang="ko-KR" altLang="en-US" sz="1400">
                <a:latin typeface="Noto Serif KR"/>
              </a:rPr>
              <a:t>활성화 함수를 사용하면 입력값에 대한 출력값이 </a:t>
            </a:r>
            <a:r>
              <a:rPr lang="en-US" altLang="ko-KR" sz="1400">
                <a:latin typeface="Noto Serif KR"/>
              </a:rPr>
              <a:t>linear</a:t>
            </a:r>
            <a:r>
              <a:rPr lang="ko-KR" altLang="en-US" sz="1400">
                <a:latin typeface="Noto Serif KR"/>
              </a:rPr>
              <a:t>하게 나오지 않으므로 선형분류기를 비선형 시스템으로 만들 수 있다</a:t>
            </a:r>
            <a:r>
              <a:rPr lang="en-US" altLang="ko-KR" sz="1400">
                <a:latin typeface="Noto Serif KR"/>
              </a:rPr>
              <a:t>.</a:t>
            </a:r>
            <a:endParaRPr lang="ko-KR" altLang="en-US" sz="1400"/>
          </a:p>
          <a:p>
            <a:r>
              <a:rPr lang="ko-KR" altLang="en-US" sz="1400">
                <a:latin typeface="Noto Serif KR"/>
              </a:rPr>
              <a:t>* 따라서 </a:t>
            </a:r>
            <a:r>
              <a:rPr lang="en-US" altLang="ko-KR" sz="1400">
                <a:latin typeface="Noto Serif KR"/>
              </a:rPr>
              <a:t>MLP(Multiple layer perceptron)</a:t>
            </a:r>
            <a:r>
              <a:rPr lang="ko-KR" altLang="en-US" sz="1400">
                <a:latin typeface="Noto Serif KR"/>
              </a:rPr>
              <a:t>는 단지 </a:t>
            </a:r>
            <a:r>
              <a:rPr lang="en-US" altLang="ko-KR" sz="1400">
                <a:latin typeface="Noto Serif KR"/>
              </a:rPr>
              <a:t>linear layer</a:t>
            </a:r>
            <a:r>
              <a:rPr lang="ko-KR" altLang="en-US" sz="1400">
                <a:latin typeface="Noto Serif KR"/>
              </a:rPr>
              <a:t>를 여러개 쌓는 개념이 아닌 활성화 함수를 이용한 </a:t>
            </a:r>
            <a:r>
              <a:rPr lang="en-US" altLang="ko-KR" sz="1400">
                <a:latin typeface="Noto Serif KR"/>
              </a:rPr>
              <a:t>non-linear </a:t>
            </a:r>
            <a:r>
              <a:rPr lang="ko-KR" altLang="en-US" sz="1400">
                <a:latin typeface="Noto Serif KR"/>
              </a:rPr>
              <a:t>시스템을 여러 </a:t>
            </a:r>
            <a:r>
              <a:rPr lang="en-US" altLang="ko-KR" sz="1400">
                <a:latin typeface="Noto Serif KR"/>
              </a:rPr>
              <a:t>layer</a:t>
            </a:r>
            <a:r>
              <a:rPr lang="ko-KR" altLang="en-US" sz="1400">
                <a:latin typeface="Noto Serif KR"/>
              </a:rPr>
              <a:t>로 쌓는 개념이다</a:t>
            </a:r>
            <a:r>
              <a:rPr lang="en-US" altLang="ko-KR" sz="1400">
                <a:latin typeface="Noto Serif KR"/>
              </a:rPr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64952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748080" y="418320"/>
            <a:ext cx="4498196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Deep learning </a:t>
            </a:r>
            <a:r>
              <a:rPr lang="ko-KR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영상인식 분야</a:t>
            </a:r>
            <a:endParaRPr lang="en-US" sz="2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3" name="그림 1"/>
          <p:cNvPicPr/>
          <p:nvPr/>
        </p:nvPicPr>
        <p:blipFill>
          <a:blip r:embed="rId2"/>
          <a:stretch/>
        </p:blipFill>
        <p:spPr>
          <a:xfrm>
            <a:off x="1186920" y="1913400"/>
            <a:ext cx="8029080" cy="39906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94" name="CustomShape 2"/>
          <p:cNvSpPr/>
          <p:nvPr/>
        </p:nvSpPr>
        <p:spPr>
          <a:xfrm>
            <a:off x="1303680" y="2029344"/>
            <a:ext cx="1878432" cy="2762112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0367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080720" y="418320"/>
            <a:ext cx="15832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 기술</a:t>
            </a:r>
            <a:endParaRPr lang="en-US" sz="2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6" name="그림 95"/>
          <p:cNvPicPr/>
          <p:nvPr/>
        </p:nvPicPr>
        <p:blipFill>
          <a:blip r:embed="rId2"/>
          <a:stretch/>
        </p:blipFill>
        <p:spPr>
          <a:xfrm>
            <a:off x="1224000" y="1584000"/>
            <a:ext cx="1657080" cy="1790280"/>
          </a:xfrm>
          <a:prstGeom prst="rect">
            <a:avLst/>
          </a:prstGeom>
          <a:ln>
            <a:noFill/>
          </a:ln>
        </p:spPr>
      </p:pic>
      <p:pic>
        <p:nvPicPr>
          <p:cNvPr id="97" name="그림 96"/>
          <p:cNvPicPr/>
          <p:nvPr/>
        </p:nvPicPr>
        <p:blipFill>
          <a:blip r:embed="rId3"/>
          <a:stretch/>
        </p:blipFill>
        <p:spPr>
          <a:xfrm>
            <a:off x="2952000" y="1584000"/>
            <a:ext cx="2088000" cy="1770120"/>
          </a:xfrm>
          <a:prstGeom prst="rect">
            <a:avLst/>
          </a:prstGeom>
          <a:ln>
            <a:noFill/>
          </a:ln>
        </p:spPr>
      </p:pic>
      <p:pic>
        <p:nvPicPr>
          <p:cNvPr id="98" name="그림 97"/>
          <p:cNvPicPr/>
          <p:nvPr/>
        </p:nvPicPr>
        <p:blipFill>
          <a:blip r:embed="rId4"/>
          <a:stretch/>
        </p:blipFill>
        <p:spPr>
          <a:xfrm>
            <a:off x="7450560" y="1584000"/>
            <a:ext cx="1909440" cy="1728000"/>
          </a:xfrm>
          <a:prstGeom prst="rect">
            <a:avLst/>
          </a:prstGeom>
          <a:ln>
            <a:noFill/>
          </a:ln>
        </p:spPr>
      </p:pic>
      <p:pic>
        <p:nvPicPr>
          <p:cNvPr id="99" name="그림 98"/>
          <p:cNvPicPr/>
          <p:nvPr/>
        </p:nvPicPr>
        <p:blipFill>
          <a:blip r:embed="rId5"/>
          <a:stretch/>
        </p:blipFill>
        <p:spPr>
          <a:xfrm>
            <a:off x="5075640" y="1584000"/>
            <a:ext cx="2338920" cy="174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1166400" y="1171080"/>
            <a:ext cx="466446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고양이 </a:t>
            </a:r>
            <a:r>
              <a:rPr lang="en-US" sz="1800" b="0" strike="noStrike" spc="-1" dirty="0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binary label 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classification </a:t>
            </a: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 참고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4512623" y="3538848"/>
            <a:ext cx="1567543" cy="54626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3" y="4290361"/>
            <a:ext cx="3312878" cy="26583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15" y="4290361"/>
            <a:ext cx="3161835" cy="26583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863" y="4290361"/>
            <a:ext cx="3074773" cy="2520932"/>
          </a:xfrm>
          <a:prstGeom prst="rect">
            <a:avLst/>
          </a:prstGeom>
        </p:spPr>
      </p:pic>
      <p:sp>
        <p:nvSpPr>
          <p:cNvPr id="12" name="CustomShape 2"/>
          <p:cNvSpPr/>
          <p:nvPr/>
        </p:nvSpPr>
        <p:spPr>
          <a:xfrm>
            <a:off x="1080720" y="3901174"/>
            <a:ext cx="3107623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Multi label </a:t>
            </a:r>
            <a:r>
              <a:rPr lang="en-US" sz="1800" b="0" strike="noStrike" spc="-1" dirty="0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classification</a:t>
            </a:r>
            <a:r>
              <a:rPr lang="ko-KR" alt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pc="-1" dirty="0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변형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88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시험 방법 </a:t>
            </a:r>
            <a:r>
              <a:rPr lang="en-US" altLang="ko-KR" sz="2800" b="1" dirty="0" err="1" smtClean="0"/>
              <a:t>cont</a:t>
            </a:r>
            <a:endParaRPr lang="ko-KR" alt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33086" y="2439579"/>
            <a:ext cx="4261488" cy="153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 smtClean="0"/>
              <a:t>Train 4000(</a:t>
            </a:r>
            <a:r>
              <a:rPr lang="ko-KR" altLang="en-US" sz="1800" dirty="0" smtClean="0"/>
              <a:t>소형 </a:t>
            </a:r>
            <a:r>
              <a:rPr lang="en-US" altLang="ko-KR" sz="1800" dirty="0" smtClean="0"/>
              <a:t>2000,</a:t>
            </a:r>
            <a:r>
              <a:rPr lang="ko-KR" altLang="en-US" sz="1800" dirty="0" smtClean="0"/>
              <a:t> 대형 </a:t>
            </a:r>
            <a:r>
              <a:rPr lang="en-US" altLang="ko-KR" sz="1800" dirty="0" smtClean="0"/>
              <a:t>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 smtClean="0"/>
              <a:t>Validation 1000(</a:t>
            </a:r>
            <a:r>
              <a:rPr lang="ko-KR" altLang="en-US" sz="1800" dirty="0" smtClean="0"/>
              <a:t>소형 </a:t>
            </a:r>
            <a:r>
              <a:rPr lang="en-US" altLang="ko-KR" sz="1800" dirty="0" smtClean="0"/>
              <a:t>500,</a:t>
            </a:r>
            <a:r>
              <a:rPr lang="ko-KR" altLang="en-US" sz="1800" dirty="0" smtClean="0"/>
              <a:t> 대형 </a:t>
            </a:r>
            <a:r>
              <a:rPr lang="en-US" altLang="ko-KR" sz="1800" dirty="0" smtClean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 smtClean="0"/>
              <a:t>Test </a:t>
            </a:r>
            <a:r>
              <a:rPr lang="en-US" altLang="ko-KR" sz="1800" dirty="0"/>
              <a:t>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</a:t>
            </a:r>
            <a:r>
              <a:rPr lang="en-US" altLang="ko-KR" sz="18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인식 인정 기준 </a:t>
            </a:r>
            <a:r>
              <a:rPr lang="en-US" altLang="ko-KR" sz="1800" dirty="0" smtClean="0"/>
              <a:t>90%</a:t>
            </a:r>
            <a:r>
              <a:rPr lang="ko-KR" altLang="en-US" sz="1800" dirty="0" smtClean="0"/>
              <a:t> 이상</a:t>
            </a:r>
            <a:endParaRPr lang="en-US" altLang="ko-K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인식 </a:t>
            </a:r>
            <a:r>
              <a:rPr lang="en-US" altLang="ko-KR" sz="1800" dirty="0" smtClean="0"/>
              <a:t>92%</a:t>
            </a:r>
            <a:endParaRPr lang="en-US" altLang="ko-KR" sz="18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6748" y="1327880"/>
            <a:ext cx="1926076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20392" y="262346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인식이 안되더라도 </a:t>
            </a:r>
            <a:endParaRPr lang="en-US" altLang="ko-KR" sz="1400" dirty="0" smtClean="0"/>
          </a:p>
          <a:p>
            <a:r>
              <a:rPr lang="ko-KR" altLang="en-US" sz="1400" dirty="0" smtClean="0"/>
              <a:t>번호판 영역을 찾을 필요가 있음</a:t>
            </a:r>
            <a:endParaRPr lang="ko-KR" altLang="en-US" sz="14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76748" y="4336028"/>
            <a:ext cx="1926076" cy="5534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76748" y="1967628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21041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6748" y="5402640"/>
            <a:ext cx="4261488" cy="153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 smtClean="0"/>
              <a:t>Train 4000(</a:t>
            </a:r>
            <a:r>
              <a:rPr lang="ko-KR" altLang="en-US" sz="1800" dirty="0" smtClean="0"/>
              <a:t>소형 </a:t>
            </a:r>
            <a:r>
              <a:rPr lang="en-US" altLang="ko-KR" sz="1800" dirty="0" smtClean="0"/>
              <a:t>2000,</a:t>
            </a:r>
            <a:r>
              <a:rPr lang="ko-KR" altLang="en-US" sz="1800" dirty="0" smtClean="0"/>
              <a:t> 대형 </a:t>
            </a:r>
            <a:r>
              <a:rPr lang="en-US" altLang="ko-KR" sz="1800" dirty="0" smtClean="0"/>
              <a:t>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 smtClean="0"/>
              <a:t>Validation 1000(</a:t>
            </a:r>
            <a:r>
              <a:rPr lang="ko-KR" altLang="en-US" sz="1800" dirty="0" smtClean="0"/>
              <a:t>소형 </a:t>
            </a:r>
            <a:r>
              <a:rPr lang="en-US" altLang="ko-KR" sz="1800" dirty="0" smtClean="0"/>
              <a:t>500,</a:t>
            </a:r>
            <a:r>
              <a:rPr lang="ko-KR" altLang="en-US" sz="1800" dirty="0" smtClean="0"/>
              <a:t> 대형 </a:t>
            </a:r>
            <a:r>
              <a:rPr lang="en-US" altLang="ko-KR" sz="1800" dirty="0" smtClean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 smtClean="0"/>
              <a:t>Test </a:t>
            </a:r>
            <a:r>
              <a:rPr lang="en-US" altLang="ko-KR" sz="1800" dirty="0"/>
              <a:t>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</a:t>
            </a:r>
            <a:r>
              <a:rPr lang="en-US" altLang="ko-KR" sz="18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인식 인정 기준 </a:t>
            </a:r>
            <a:r>
              <a:rPr lang="en-US" altLang="ko-KR" sz="1800" dirty="0" smtClean="0"/>
              <a:t>90%</a:t>
            </a:r>
            <a:r>
              <a:rPr lang="ko-KR" altLang="en-US" sz="1800" dirty="0" smtClean="0"/>
              <a:t> 이상</a:t>
            </a:r>
            <a:endParaRPr lang="en-US" altLang="ko-K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인식 </a:t>
            </a:r>
            <a:r>
              <a:rPr lang="en-US" altLang="ko-KR" sz="1800" dirty="0" smtClean="0"/>
              <a:t>96.9%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/ </a:t>
            </a:r>
            <a:r>
              <a:rPr lang="ko-KR" altLang="en-US" sz="1800" dirty="0" err="1" smtClean="0"/>
              <a:t>오인</a:t>
            </a:r>
            <a:r>
              <a:rPr lang="ko-KR" altLang="en-US" sz="1800" dirty="0" err="1"/>
              <a:t>식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0.31%</a:t>
            </a:r>
            <a:endParaRPr lang="en-US" altLang="ko-KR" sz="18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76748" y="4954954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21041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7492" y="4068440"/>
            <a:ext cx="3381658" cy="793820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 </a:t>
            </a:r>
            <a:r>
              <a:rPr lang="en-US" altLang="ko-KR" sz="1400" dirty="0" smtClean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generation </a:t>
            </a:r>
            <a:r>
              <a:rPr lang="ko-KR" altLang="en-US" sz="1400" dirty="0" smtClean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옵션 수정</a:t>
            </a:r>
            <a:endParaRPr lang="en-US" altLang="ko-KR" sz="1400" dirty="0" smtClean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Batch, step </a:t>
            </a:r>
            <a:r>
              <a:rPr lang="ko-KR" altLang="en-US" sz="1400" dirty="0" smtClean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수정</a:t>
            </a:r>
            <a:endParaRPr lang="en-US" altLang="ko-KR" sz="1400" dirty="0" smtClean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74" y="4889459"/>
            <a:ext cx="2700393" cy="18859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375" y="4889458"/>
            <a:ext cx="2657530" cy="188598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752487" y="6775447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accuracy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09675" y="6770483"/>
            <a:ext cx="548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402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513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시험 방법 </a:t>
            </a:r>
            <a:r>
              <a:rPr lang="en-US" altLang="ko-KR" sz="2800" b="1" dirty="0" smtClean="0"/>
              <a:t>end</a:t>
            </a:r>
            <a:endParaRPr lang="ko-KR" altLang="en-US" sz="28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23942" y="1305696"/>
            <a:ext cx="1926076" cy="55343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9274" y="2575240"/>
            <a:ext cx="46826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 smtClean="0"/>
              <a:t>Train 10000(</a:t>
            </a:r>
            <a:r>
              <a:rPr lang="ko-KR" altLang="en-US" sz="1800" dirty="0" smtClean="0"/>
              <a:t>소형 </a:t>
            </a:r>
            <a:r>
              <a:rPr lang="en-US" altLang="ko-KR" sz="1800" dirty="0"/>
              <a:t>5</a:t>
            </a:r>
            <a:r>
              <a:rPr lang="en-US" altLang="ko-KR" sz="1800" dirty="0" smtClean="0"/>
              <a:t>000,</a:t>
            </a:r>
            <a:r>
              <a:rPr lang="ko-KR" altLang="en-US" sz="1800" dirty="0" smtClean="0"/>
              <a:t> 대형 </a:t>
            </a:r>
            <a:r>
              <a:rPr lang="en-US" altLang="ko-KR" sz="1800" dirty="0"/>
              <a:t>5</a:t>
            </a:r>
            <a:r>
              <a:rPr lang="en-US" altLang="ko-KR" sz="1800" dirty="0" smtClean="0"/>
              <a:t>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 smtClean="0"/>
              <a:t>Validation 2000(</a:t>
            </a:r>
            <a:r>
              <a:rPr lang="ko-KR" altLang="en-US" sz="1800" dirty="0" smtClean="0"/>
              <a:t>소형 </a:t>
            </a:r>
            <a:r>
              <a:rPr lang="en-US" altLang="ko-KR" sz="1800" dirty="0" smtClean="0"/>
              <a:t>1000,</a:t>
            </a:r>
            <a:r>
              <a:rPr lang="ko-KR" altLang="en-US" sz="1800" dirty="0" smtClean="0"/>
              <a:t> 대형 </a:t>
            </a:r>
            <a:r>
              <a:rPr lang="en-US" altLang="ko-KR" sz="1800" dirty="0" smtClean="0"/>
              <a:t>1000)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 smtClean="0"/>
              <a:t>Test 3596(</a:t>
            </a:r>
            <a:r>
              <a:rPr lang="ko-KR" altLang="en-US" sz="1800" dirty="0"/>
              <a:t>소형 </a:t>
            </a:r>
            <a:r>
              <a:rPr lang="en-US" altLang="ko-KR" sz="1800" dirty="0" smtClean="0"/>
              <a:t>1748,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대형 </a:t>
            </a:r>
            <a:r>
              <a:rPr lang="en-US" altLang="ko-KR" sz="1800" dirty="0" smtClean="0"/>
              <a:t>1748)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인식 인정 기준 </a:t>
            </a:r>
            <a:r>
              <a:rPr lang="en-US" altLang="ko-KR" sz="1800" dirty="0" smtClean="0"/>
              <a:t>80%</a:t>
            </a:r>
            <a:r>
              <a:rPr lang="ko-KR" altLang="en-US" sz="1800" dirty="0" smtClean="0"/>
              <a:t> 이상</a:t>
            </a:r>
            <a:endParaRPr lang="en-US" altLang="ko-K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인식 </a:t>
            </a:r>
            <a:r>
              <a:rPr lang="en-US" altLang="ko-KR" sz="1800" dirty="0" smtClean="0"/>
              <a:t>99.42%(21</a:t>
            </a:r>
            <a:r>
              <a:rPr lang="ko-KR" altLang="en-US" sz="1800" dirty="0" smtClean="0"/>
              <a:t>건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/ </a:t>
            </a:r>
            <a:r>
              <a:rPr lang="ko-KR" altLang="en-US" sz="1800" err="1" smtClean="0"/>
              <a:t>오인</a:t>
            </a:r>
            <a:r>
              <a:rPr lang="ko-KR" altLang="en-US" sz="1800" err="1"/>
              <a:t>식</a:t>
            </a:r>
            <a:r>
              <a:rPr lang="ko-KR" altLang="en-US" sz="1800" smtClean="0"/>
              <a:t> </a:t>
            </a:r>
            <a:r>
              <a:rPr lang="en-US" altLang="ko-KR" sz="1800" smtClean="0"/>
              <a:t>0.08%</a:t>
            </a:r>
            <a:r>
              <a:rPr lang="ko-KR" altLang="en-US" sz="1800" smtClean="0"/>
              <a:t> </a:t>
            </a:r>
            <a:r>
              <a:rPr lang="en-US" altLang="ko-KR" sz="1800" smtClean="0"/>
              <a:t>(3</a:t>
            </a:r>
            <a:r>
              <a:rPr lang="ko-KR" altLang="en-US" sz="1800" smtClean="0"/>
              <a:t>건</a:t>
            </a:r>
            <a:r>
              <a:rPr lang="en-US" altLang="ko-KR" sz="18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e</a:t>
            </a:r>
            <a:r>
              <a:rPr lang="en-US" altLang="ko-KR" sz="1800" dirty="0" smtClean="0"/>
              <a:t>poch 100,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batch = 20</a:t>
            </a:r>
            <a:endParaRPr lang="en-US" altLang="ko-KR" sz="18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23942" y="2026088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50298</a:t>
            </a:r>
            <a:r>
              <a:rPr lang="ko-KR" altLang="en-US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24308" y="1447498"/>
            <a:ext cx="3381658" cy="960781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차량이 더 잘 보이는 영상으로 변경</a:t>
            </a:r>
            <a:endParaRPr lang="en-US" altLang="ko-KR" sz="1400" dirty="0" smtClean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중앙으로 가는 차량 제거 </a:t>
            </a:r>
            <a:r>
              <a:rPr lang="en-US" altLang="ko-KR" sz="1400" dirty="0" smtClean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반이상보이는 차량</a:t>
            </a:r>
            <a:r>
              <a:rPr lang="en-US" altLang="ko-KR" sz="1400" dirty="0" smtClean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자동분류기로 분류 후 수작업으로 정정</a:t>
            </a:r>
            <a:endParaRPr lang="en-US" altLang="ko-KR" sz="1400" dirty="0" smtClean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47" y="1706623"/>
            <a:ext cx="2616769" cy="11587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47" y="4030234"/>
            <a:ext cx="2782669" cy="2087001"/>
          </a:xfrm>
          <a:prstGeom prst="rect">
            <a:avLst/>
          </a:prstGeom>
        </p:spPr>
      </p:pic>
      <p:sp>
        <p:nvSpPr>
          <p:cNvPr id="18" name="아래쪽 화살표 17"/>
          <p:cNvSpPr/>
          <p:nvPr/>
        </p:nvSpPr>
        <p:spPr>
          <a:xfrm>
            <a:off x="8329609" y="3174665"/>
            <a:ext cx="1567543" cy="54626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8" y="4434810"/>
            <a:ext cx="2921135" cy="20401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75" y="4434810"/>
            <a:ext cx="2980925" cy="204938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30949" y="6493256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accuracy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13039" y="6502484"/>
            <a:ext cx="548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43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사용 모델 및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구현</a:t>
            </a:r>
            <a:endParaRPr lang="ko-KR" altLang="en-US" sz="2800" b="1" dirty="0"/>
          </a:p>
        </p:txBody>
      </p:sp>
      <p:sp>
        <p:nvSpPr>
          <p:cNvPr id="4" name="직사각형 3"/>
          <p:cNvSpPr/>
          <p:nvPr/>
        </p:nvSpPr>
        <p:spPr>
          <a:xfrm>
            <a:off x="995049" y="1803441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디렉토리 생성</a:t>
            </a:r>
            <a:endParaRPr lang="ko-KR" altLang="en-US" sz="1600" dirty="0"/>
          </a:p>
        </p:txBody>
      </p:sp>
      <p:sp>
        <p:nvSpPr>
          <p:cNvPr id="2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25849" y="1045911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./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31719" y="1518493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datasets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3" name="꺾인 연결선 22"/>
          <p:cNvCxnSpPr>
            <a:stCxn id="20" idx="2"/>
            <a:endCxn id="21" idx="1"/>
          </p:cNvCxnSpPr>
          <p:nvPr/>
        </p:nvCxnSpPr>
        <p:spPr>
          <a:xfrm rot="16200000" flipH="1">
            <a:off x="6571305" y="1419332"/>
            <a:ext cx="311330" cy="20949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15919" y="1954031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train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5" name="꺾인 연결선 34"/>
          <p:cNvCxnSpPr>
            <a:stCxn id="21" idx="2"/>
            <a:endCxn id="34" idx="1"/>
          </p:cNvCxnSpPr>
          <p:nvPr/>
        </p:nvCxnSpPr>
        <p:spPr>
          <a:xfrm rot="16200000" flipH="1">
            <a:off x="7184862" y="1884227"/>
            <a:ext cx="274286" cy="18782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34" idx="2"/>
            <a:endCxn id="38" idx="1"/>
          </p:cNvCxnSpPr>
          <p:nvPr/>
        </p:nvCxnSpPr>
        <p:spPr>
          <a:xfrm rot="16200000" flipH="1">
            <a:off x="7927524" y="2161303"/>
            <a:ext cx="480734" cy="711199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2596017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3025759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1" name="꺾인 연결선 40"/>
          <p:cNvCxnSpPr>
            <a:endCxn id="40" idx="1"/>
          </p:cNvCxnSpPr>
          <p:nvPr/>
        </p:nvCxnSpPr>
        <p:spPr>
          <a:xfrm rot="16200000" flipH="1">
            <a:off x="7608929" y="2272450"/>
            <a:ext cx="1117924" cy="711200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128375" y="2052308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train </a:t>
            </a:r>
            <a:r>
              <a:rPr lang="ko-KR" altLang="en-US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44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36640" y="3474290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validation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5" name="꺾인 연결선 44"/>
          <p:cNvCxnSpPr>
            <a:stCxn id="21" idx="2"/>
            <a:endCxn id="44" idx="1"/>
          </p:cNvCxnSpPr>
          <p:nvPr/>
        </p:nvCxnSpPr>
        <p:spPr>
          <a:xfrm rot="16200000" flipH="1">
            <a:off x="6435094" y="2633996"/>
            <a:ext cx="1794545" cy="20854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3958048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7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4387790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8" name="꺾인 연결선 47"/>
          <p:cNvCxnSpPr>
            <a:stCxn id="44" idx="2"/>
            <a:endCxn id="46" idx="1"/>
          </p:cNvCxnSpPr>
          <p:nvPr/>
        </p:nvCxnSpPr>
        <p:spPr>
          <a:xfrm rot="16200000" flipH="1">
            <a:off x="8016999" y="3612809"/>
            <a:ext cx="322506" cy="69047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4" idx="2"/>
            <a:endCxn id="47" idx="1"/>
          </p:cNvCxnSpPr>
          <p:nvPr/>
        </p:nvCxnSpPr>
        <p:spPr>
          <a:xfrm rot="16200000" flipH="1">
            <a:off x="7802128" y="3827680"/>
            <a:ext cx="752248" cy="69047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15919" y="4896160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test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1" name="꺾인 연결선 50"/>
          <p:cNvCxnSpPr>
            <a:stCxn id="21" idx="2"/>
            <a:endCxn id="50" idx="1"/>
          </p:cNvCxnSpPr>
          <p:nvPr/>
        </p:nvCxnSpPr>
        <p:spPr>
          <a:xfrm rot="16200000" flipH="1">
            <a:off x="5713798" y="3355291"/>
            <a:ext cx="3216415" cy="18782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40971" y="5588568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result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4" name="꺾인 연결선 53"/>
          <p:cNvCxnSpPr>
            <a:stCxn id="21" idx="2"/>
            <a:endCxn id="53" idx="1"/>
          </p:cNvCxnSpPr>
          <p:nvPr/>
        </p:nvCxnSpPr>
        <p:spPr>
          <a:xfrm rot="16200000" flipH="1">
            <a:off x="5380120" y="3688969"/>
            <a:ext cx="3908823" cy="212879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178251" y="3536155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 err="1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유효검증</a:t>
            </a:r>
            <a:r>
              <a:rPr lang="en-US" altLang="ko-KR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</a:t>
            </a:r>
            <a:r>
              <a:rPr lang="ko-KR" altLang="en-US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208665" y="4993763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test </a:t>
            </a:r>
            <a:r>
              <a:rPr lang="ko-KR" altLang="en-US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59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46597" y="6060150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46597" y="6489892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1" name="꺾인 연결선 60"/>
          <p:cNvCxnSpPr>
            <a:stCxn id="53" idx="2"/>
            <a:endCxn id="59" idx="1"/>
          </p:cNvCxnSpPr>
          <p:nvPr/>
        </p:nvCxnSpPr>
        <p:spPr>
          <a:xfrm rot="16200000" flipH="1">
            <a:off x="7986805" y="5761611"/>
            <a:ext cx="310330" cy="60925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3" idx="2"/>
            <a:endCxn id="60" idx="1"/>
          </p:cNvCxnSpPr>
          <p:nvPr/>
        </p:nvCxnSpPr>
        <p:spPr>
          <a:xfrm rot="16200000" flipH="1">
            <a:off x="7771934" y="5976482"/>
            <a:ext cx="740072" cy="60925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60750" y="6964954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err="1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No_categorie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6" name="꺾인 연결선 65"/>
          <p:cNvCxnSpPr>
            <a:stCxn id="53" idx="2"/>
            <a:endCxn id="65" idx="1"/>
          </p:cNvCxnSpPr>
          <p:nvPr/>
        </p:nvCxnSpPr>
        <p:spPr>
          <a:xfrm rot="16200000" flipH="1">
            <a:off x="7541480" y="6206937"/>
            <a:ext cx="1215134" cy="623406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855785" y="732894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시험 디렉토리 구조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95049" y="1167027"/>
            <a:ext cx="1955043" cy="403244"/>
          </a:xfrm>
          <a:prstGeom prst="roundRect">
            <a:avLst>
              <a:gd name="adj" fmla="val 50000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Train </a:t>
            </a:r>
            <a:r>
              <a:rPr lang="ko-KR" altLang="en-US" sz="1600" dirty="0" smtClean="0"/>
              <a:t>시작</a:t>
            </a:r>
            <a:endParaRPr lang="ko-KR" altLang="en-US" sz="1600" dirty="0"/>
          </a:p>
        </p:txBody>
      </p:sp>
      <p:cxnSp>
        <p:nvCxnSpPr>
          <p:cNvPr id="76" name="직선 화살표 연결선 75"/>
          <p:cNvCxnSpPr>
            <a:endCxn id="4" idx="0"/>
          </p:cNvCxnSpPr>
          <p:nvPr/>
        </p:nvCxnSpPr>
        <p:spPr>
          <a:xfrm>
            <a:off x="1972571" y="1570271"/>
            <a:ext cx="0" cy="23317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995049" y="2426428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train </a:t>
            </a:r>
            <a:r>
              <a:rPr lang="ko-KR" altLang="en-US" sz="1200" dirty="0" smtClean="0"/>
              <a:t>디렉토리에서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카테고리 개수 파악</a:t>
            </a:r>
            <a:endParaRPr lang="ko-KR" altLang="en-US" sz="1200" dirty="0"/>
          </a:p>
        </p:txBody>
      </p:sp>
      <p:cxnSp>
        <p:nvCxnSpPr>
          <p:cNvPr id="80" name="직선 화살표 연결선 79"/>
          <p:cNvCxnSpPr>
            <a:stCxn id="4" idx="2"/>
            <a:endCxn id="79" idx="0"/>
          </p:cNvCxnSpPr>
          <p:nvPr/>
        </p:nvCxnSpPr>
        <p:spPr>
          <a:xfrm>
            <a:off x="1972571" y="2206685"/>
            <a:ext cx="0" cy="2197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95049" y="3049415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train </a:t>
            </a:r>
            <a:r>
              <a:rPr lang="ko-KR" altLang="en-US" sz="1200" dirty="0" err="1" smtClean="0"/>
              <a:t>영상갯수파악</a:t>
            </a:r>
            <a:endParaRPr lang="en-US" altLang="ko-KR" sz="1200" dirty="0"/>
          </a:p>
          <a:p>
            <a:pPr algn="ctr"/>
            <a:r>
              <a:rPr lang="en-US" altLang="ko-KR" sz="1200" dirty="0"/>
              <a:t>v</a:t>
            </a:r>
            <a:r>
              <a:rPr lang="en-US" altLang="ko-KR" sz="1200" dirty="0" smtClean="0"/>
              <a:t>alidation </a:t>
            </a:r>
            <a:r>
              <a:rPr lang="ko-KR" altLang="en-US" sz="1200" dirty="0" err="1" smtClean="0"/>
              <a:t>영상갯수</a:t>
            </a:r>
            <a:r>
              <a:rPr lang="ko-KR" altLang="en-US" sz="1200" dirty="0" smtClean="0"/>
              <a:t> 파악</a:t>
            </a:r>
            <a:endParaRPr lang="en-US" altLang="ko-KR" sz="1200" dirty="0" smtClean="0"/>
          </a:p>
        </p:txBody>
      </p:sp>
      <p:cxnSp>
        <p:nvCxnSpPr>
          <p:cNvPr id="84" name="직선 화살표 연결선 83"/>
          <p:cNvCxnSpPr>
            <a:stCxn id="79" idx="2"/>
            <a:endCxn id="83" idx="0"/>
          </p:cNvCxnSpPr>
          <p:nvPr/>
        </p:nvCxnSpPr>
        <p:spPr>
          <a:xfrm>
            <a:off x="1972571" y="2829672"/>
            <a:ext cx="0" cy="2197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995049" y="3716057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</a:t>
            </a:r>
            <a:r>
              <a:rPr lang="en-US" altLang="ko-KR" sz="1200" dirty="0" smtClean="0"/>
              <a:t>rain </a:t>
            </a:r>
            <a:r>
              <a:rPr lang="ko-KR" altLang="en-US" sz="1200" dirty="0" smtClean="0"/>
              <a:t>영상 증폭</a:t>
            </a:r>
            <a:endParaRPr lang="en-US" altLang="ko-KR" sz="1200" dirty="0" smtClean="0"/>
          </a:p>
          <a:p>
            <a:pPr algn="ctr"/>
            <a:r>
              <a:rPr lang="en-US" altLang="ko-KR" sz="1200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ImageDataGenerator</a:t>
            </a:r>
            <a:endParaRPr lang="en-US" altLang="ko-KR" sz="12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7" name="직선 화살표 연결선 86"/>
          <p:cNvCxnSpPr>
            <a:stCxn id="83" idx="2"/>
            <a:endCxn id="86" idx="0"/>
          </p:cNvCxnSpPr>
          <p:nvPr/>
        </p:nvCxnSpPr>
        <p:spPr>
          <a:xfrm>
            <a:off x="1972571" y="3452659"/>
            <a:ext cx="0" cy="26339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995049" y="430705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ImageDataGenerator</a:t>
            </a:r>
            <a:endParaRPr lang="en-US" altLang="ko-KR" sz="12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latin typeface="+mn-ea"/>
              </a:rPr>
              <a:t>로 </a:t>
            </a:r>
            <a:r>
              <a:rPr lang="en-US" altLang="ko-KR" sz="1200" dirty="0" smtClean="0">
                <a:latin typeface="+mn-ea"/>
              </a:rPr>
              <a:t>train, validation </a:t>
            </a:r>
            <a:r>
              <a:rPr lang="ko-KR" altLang="en-US" sz="1200" dirty="0" smtClean="0">
                <a:latin typeface="+mn-ea"/>
              </a:rPr>
              <a:t>영상 읽기</a:t>
            </a:r>
            <a:endParaRPr lang="en-US" altLang="ko-KR" sz="1200" dirty="0" smtClean="0">
              <a:latin typeface="+mn-ea"/>
            </a:endParaRPr>
          </a:p>
        </p:txBody>
      </p:sp>
      <p:cxnSp>
        <p:nvCxnSpPr>
          <p:cNvPr id="90" name="직선 화살표 연결선 89"/>
          <p:cNvCxnSpPr>
            <a:stCxn id="86" idx="2"/>
            <a:endCxn id="89" idx="0"/>
          </p:cNvCxnSpPr>
          <p:nvPr/>
        </p:nvCxnSpPr>
        <p:spPr>
          <a:xfrm>
            <a:off x="1972571" y="4119301"/>
            <a:ext cx="0" cy="18774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672" y="3125304"/>
            <a:ext cx="3320549" cy="1868459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63" y="4951344"/>
            <a:ext cx="3972516" cy="971916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>
          <a:xfrm>
            <a:off x="994551" y="511212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+mn-ea"/>
              </a:rPr>
              <a:t>Vgg16 </a:t>
            </a:r>
            <a:r>
              <a:rPr lang="en-US" altLang="ko-KR" sz="1200" dirty="0" err="1" smtClean="0">
                <a:latin typeface="+mn-ea"/>
              </a:rPr>
              <a:t>cnn</a:t>
            </a:r>
            <a:r>
              <a:rPr lang="en-US" altLang="ko-KR" sz="1200" dirty="0" smtClean="0">
                <a:latin typeface="+mn-ea"/>
              </a:rPr>
              <a:t> base </a:t>
            </a:r>
            <a:r>
              <a:rPr lang="ko-KR" altLang="en-US" sz="1200" dirty="0" smtClean="0">
                <a:latin typeface="+mn-ea"/>
              </a:rPr>
              <a:t>생성</a:t>
            </a:r>
            <a:endParaRPr lang="en-US" altLang="ko-KR" sz="1200" dirty="0" smtClean="0">
              <a:latin typeface="+mn-ea"/>
            </a:endParaRPr>
          </a:p>
        </p:txBody>
      </p:sp>
      <p:cxnSp>
        <p:nvCxnSpPr>
          <p:cNvPr id="96" name="직선 화살표 연결선 95"/>
          <p:cNvCxnSpPr>
            <a:stCxn id="89" idx="2"/>
            <a:endCxn id="95" idx="0"/>
          </p:cNvCxnSpPr>
          <p:nvPr/>
        </p:nvCxnSpPr>
        <p:spPr>
          <a:xfrm flipH="1">
            <a:off x="1972073" y="4896159"/>
            <a:ext cx="498" cy="21596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994549" y="590638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+mn-ea"/>
              </a:rPr>
              <a:t>Custom fc (full connected layer)</a:t>
            </a:r>
          </a:p>
          <a:p>
            <a:pPr algn="ctr"/>
            <a:r>
              <a:rPr lang="en-US" altLang="ko-KR" sz="1200" dirty="0" smtClean="0">
                <a:latin typeface="+mn-ea"/>
              </a:rPr>
              <a:t>Drop out 50%, </a:t>
            </a:r>
            <a:r>
              <a:rPr lang="en-US" altLang="ko-KR" sz="1200" dirty="0" err="1" smtClean="0">
                <a:latin typeface="+mn-ea"/>
              </a:rPr>
              <a:t>relu</a:t>
            </a:r>
            <a:endParaRPr lang="en-US" altLang="ko-KR" sz="1200" dirty="0" smtClean="0">
              <a:latin typeface="+mn-ea"/>
            </a:endParaRPr>
          </a:p>
        </p:txBody>
      </p:sp>
      <p:cxnSp>
        <p:nvCxnSpPr>
          <p:cNvPr id="100" name="직선 화살표 연결선 99"/>
          <p:cNvCxnSpPr>
            <a:stCxn id="95" idx="2"/>
            <a:endCxn id="99" idx="0"/>
          </p:cNvCxnSpPr>
          <p:nvPr/>
        </p:nvCxnSpPr>
        <p:spPr>
          <a:xfrm flipH="1">
            <a:off x="1972071" y="5701229"/>
            <a:ext cx="2" cy="20515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994549" y="6781970"/>
            <a:ext cx="1955043" cy="740767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+mn-ea"/>
              </a:rPr>
              <a:t>Soft max </a:t>
            </a:r>
            <a:r>
              <a:rPr lang="ko-KR" altLang="en-US" sz="1200" dirty="0" smtClean="0">
                <a:latin typeface="+mn-ea"/>
              </a:rPr>
              <a:t>출력</a:t>
            </a:r>
            <a:endParaRPr lang="en-US" altLang="ko-KR" sz="1200" dirty="0" smtClean="0">
              <a:latin typeface="+mn-ea"/>
            </a:endParaRPr>
          </a:p>
          <a:p>
            <a:pPr algn="ctr"/>
            <a:endParaRPr lang="en-US" altLang="ko-KR" sz="1200" dirty="0" smtClean="0">
              <a:latin typeface="+mn-ea"/>
            </a:endParaRPr>
          </a:p>
          <a:p>
            <a:pPr algn="ctr"/>
            <a:endParaRPr lang="en-US" altLang="ko-KR" sz="1200" dirty="0" smtClean="0">
              <a:latin typeface="+mn-ea"/>
            </a:endParaRPr>
          </a:p>
        </p:txBody>
      </p:sp>
      <p:cxnSp>
        <p:nvCxnSpPr>
          <p:cNvPr id="104" name="직선 화살표 연결선 103"/>
          <p:cNvCxnSpPr>
            <a:stCxn id="99" idx="2"/>
            <a:endCxn id="102" idx="0"/>
          </p:cNvCxnSpPr>
          <p:nvPr/>
        </p:nvCxnSpPr>
        <p:spPr>
          <a:xfrm>
            <a:off x="1972071" y="6495489"/>
            <a:ext cx="0" cy="2864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그림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80" y="7074700"/>
            <a:ext cx="1042208" cy="407207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3751133" y="2221488"/>
            <a:ext cx="2104652" cy="60818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224x224 resize</a:t>
            </a:r>
          </a:p>
          <a:p>
            <a:pPr algn="ctr"/>
            <a:r>
              <a:rPr lang="en-US" altLang="ko-KR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0~1</a:t>
            </a:r>
            <a:r>
              <a:rPr lang="ko-KR" altLang="en-US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정규화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3751133" y="2221488"/>
            <a:ext cx="262068" cy="158825"/>
          </a:xfrm>
          <a:prstGeom prst="rect">
            <a:avLst/>
          </a:prstGeom>
          <a:gradFill flip="none" rotWithShape="1">
            <a:gsLst>
              <a:gs pos="0">
                <a:srgbClr val="FB85ED"/>
              </a:gs>
              <a:gs pos="50000">
                <a:srgbClr val="892B70"/>
              </a:gs>
              <a:gs pos="83000">
                <a:srgbClr val="7030A0"/>
              </a:gs>
              <a:gs pos="100000">
                <a:srgbClr val="92047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4" name="직선 화살표 연결선 113"/>
          <p:cNvCxnSpPr>
            <a:endCxn id="112" idx="1"/>
          </p:cNvCxnSpPr>
          <p:nvPr/>
        </p:nvCxnSpPr>
        <p:spPr>
          <a:xfrm flipV="1">
            <a:off x="2909630" y="2525580"/>
            <a:ext cx="841503" cy="1812454"/>
          </a:xfrm>
          <a:prstGeom prst="straightConnector1">
            <a:avLst/>
          </a:prstGeom>
          <a:ln>
            <a:solidFill>
              <a:srgbClr val="AF379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3576190" y="6781970"/>
            <a:ext cx="1955043" cy="740767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latin typeface="+mn-ea"/>
              </a:rPr>
              <a:t>모델저장</a:t>
            </a:r>
            <a:endParaRPr lang="en-US" altLang="ko-KR" sz="1200" dirty="0" smtClean="0">
              <a:latin typeface="+mn-ea"/>
            </a:endParaRPr>
          </a:p>
          <a:p>
            <a:pPr algn="ctr"/>
            <a:r>
              <a:rPr lang="en-US" altLang="ko-KR" sz="1200" dirty="0" smtClean="0">
                <a:latin typeface="+mn-ea"/>
              </a:rPr>
              <a:t>Log, weight </a:t>
            </a:r>
            <a:r>
              <a:rPr lang="ko-KR" altLang="en-US" sz="1200" dirty="0" smtClean="0">
                <a:latin typeface="+mn-ea"/>
              </a:rPr>
              <a:t>저장</a:t>
            </a:r>
            <a:endParaRPr lang="en-US" altLang="ko-KR" sz="1200" dirty="0" smtClean="0">
              <a:latin typeface="+mn-ea"/>
            </a:endParaRPr>
          </a:p>
        </p:txBody>
      </p:sp>
      <p:cxnSp>
        <p:nvCxnSpPr>
          <p:cNvPr id="125" name="직선 화살표 연결선 124"/>
          <p:cNvCxnSpPr>
            <a:stCxn id="102" idx="3"/>
            <a:endCxn id="124" idx="1"/>
          </p:cNvCxnSpPr>
          <p:nvPr/>
        </p:nvCxnSpPr>
        <p:spPr>
          <a:xfrm>
            <a:off x="2949592" y="7152354"/>
            <a:ext cx="62659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3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359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 smtClean="0"/>
              <a:t>미인식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/ </a:t>
            </a:r>
            <a:r>
              <a:rPr lang="ko-KR" altLang="en-US" sz="2800" b="1" dirty="0" err="1" smtClean="0"/>
              <a:t>오인식</a:t>
            </a:r>
            <a:r>
              <a:rPr lang="ko-KR" altLang="en-US" sz="2800" b="1" dirty="0" smtClean="0"/>
              <a:t> 영상</a:t>
            </a:r>
            <a:endParaRPr lang="ko-KR" altLang="en-US" sz="2800" b="1" dirty="0"/>
          </a:p>
        </p:txBody>
      </p:sp>
      <p:sp>
        <p:nvSpPr>
          <p:cNvPr id="19" name="CustomShape 2"/>
          <p:cNvSpPr/>
          <p:nvPr/>
        </p:nvSpPr>
        <p:spPr>
          <a:xfrm>
            <a:off x="413970" y="1177024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 err="1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오인식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1583823"/>
            <a:ext cx="2614980" cy="19612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72" y="1583823"/>
            <a:ext cx="2614980" cy="196123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510839" y="36191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소형</a:t>
            </a:r>
            <a:r>
              <a:rPr lang="en-US" altLang="ko-KR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-&gt;</a:t>
            </a:r>
            <a:r>
              <a:rPr lang="ko-KR" altLang="en-US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대형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85926" y="36191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대</a:t>
            </a:r>
            <a:r>
              <a:rPr lang="ko-KR" altLang="en-US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형</a:t>
            </a:r>
            <a:r>
              <a:rPr lang="en-US" altLang="ko-KR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-&gt;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소</a:t>
            </a:r>
            <a:r>
              <a:rPr lang="ko-KR" altLang="en-US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형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25" name="CustomShape 2"/>
          <p:cNvSpPr/>
          <p:nvPr/>
        </p:nvSpPr>
        <p:spPr>
          <a:xfrm>
            <a:off x="520493" y="4014489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 err="1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</a:t>
            </a:r>
            <a:r>
              <a:rPr lang="ko-KR" altLang="en-US" spc="-1" dirty="0" err="1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인식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4453533"/>
            <a:ext cx="2702190" cy="20266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224" y="4453533"/>
            <a:ext cx="2702190" cy="20266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78" y="4453533"/>
            <a:ext cx="2702190" cy="202664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-58574" y="6622669"/>
            <a:ext cx="268321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영상만 봐서는 특별한 특이점은 없음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rgbClr val="FF0000"/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75" y="1583823"/>
            <a:ext cx="2614980" cy="19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6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684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Application </a:t>
            </a:r>
            <a:r>
              <a:rPr lang="ko-KR" altLang="en-US" sz="2800" b="1" smtClean="0"/>
              <a:t>포팅</a:t>
            </a:r>
            <a:endParaRPr lang="ko-KR" altLang="en-US" sz="28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298" y="1257299"/>
            <a:ext cx="4812095" cy="30733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95" y="1257300"/>
            <a:ext cx="4806326" cy="30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9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객체 검지 기술개발 방향</a:t>
            </a:r>
            <a:endParaRPr lang="ko-KR" altLang="en-US" sz="28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8" y="1181775"/>
            <a:ext cx="5387616" cy="1840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8" y="3470275"/>
            <a:ext cx="4261259" cy="16986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97124" y="53463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FAST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97124" y="3101413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179" y="1329645"/>
            <a:ext cx="2798891" cy="27286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06895" y="4315308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FASTER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432" y="4733869"/>
            <a:ext cx="3949798" cy="18352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21268" y="6745315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MASK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872" y="5616576"/>
            <a:ext cx="2333149" cy="1768951"/>
          </a:xfrm>
          <a:prstGeom prst="rect">
            <a:avLst/>
          </a:prstGeom>
        </p:spPr>
      </p:pic>
      <p:sp>
        <p:nvSpPr>
          <p:cNvPr id="21" name="Oval 284"/>
          <p:cNvSpPr>
            <a:spLocks noChangeArrowheads="1"/>
          </p:cNvSpPr>
          <p:nvPr/>
        </p:nvSpPr>
        <p:spPr bwMode="gray">
          <a:xfrm>
            <a:off x="1415674" y="3081192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</a:p>
        </p:txBody>
      </p:sp>
      <p:sp>
        <p:nvSpPr>
          <p:cNvPr id="22" name="Oval 284"/>
          <p:cNvSpPr>
            <a:spLocks noChangeArrowheads="1"/>
          </p:cNvSpPr>
          <p:nvPr/>
        </p:nvSpPr>
        <p:spPr bwMode="gray">
          <a:xfrm>
            <a:off x="1415674" y="5346319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en-US" altLang="ko-KR" sz="900" kern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3" name="Oval 284"/>
          <p:cNvSpPr>
            <a:spLocks noChangeArrowheads="1"/>
          </p:cNvSpPr>
          <p:nvPr/>
        </p:nvSpPr>
        <p:spPr bwMode="gray">
          <a:xfrm>
            <a:off x="6984222" y="4286595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en-US" altLang="ko-KR" sz="900" kern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Oval 284"/>
          <p:cNvSpPr>
            <a:spLocks noChangeArrowheads="1"/>
          </p:cNvSpPr>
          <p:nvPr/>
        </p:nvSpPr>
        <p:spPr bwMode="gray">
          <a:xfrm>
            <a:off x="7105770" y="6716602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endParaRPr lang="en-US" altLang="ko-KR" sz="900" kern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47101" y="1329645"/>
            <a:ext cx="3461999" cy="314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3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객체 검지 기술개발 방향</a:t>
            </a:r>
            <a:endParaRPr lang="ko-KR" altLang="en-US" sz="2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82" y="1561101"/>
            <a:ext cx="6048375" cy="26479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28848" y="4220019"/>
            <a:ext cx="2389432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YOLO (You </a:t>
            </a:r>
            <a:r>
              <a:rPr lang="en-US" altLang="ko-KR" kern="1200" spc="-20" dirty="0" err="1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olnly</a:t>
            </a:r>
            <a:r>
              <a:rPr lang="en-US" altLang="ko-KR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look once)</a:t>
            </a:r>
            <a:endParaRPr lang="ko-KR" altLang="en-US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25" name="Oval 284"/>
          <p:cNvSpPr>
            <a:spLocks noChangeArrowheads="1"/>
          </p:cNvSpPr>
          <p:nvPr/>
        </p:nvSpPr>
        <p:spPr bwMode="gray">
          <a:xfrm>
            <a:off x="1628848" y="4209792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82" y="4400088"/>
            <a:ext cx="7927848" cy="23707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8848" y="7061709"/>
            <a:ext cx="2389432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kern="1200" spc="-2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Single Shot Multibox Detector</a:t>
            </a:r>
            <a:endParaRPr lang="ko-KR" altLang="en-US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9" name="Oval 284"/>
          <p:cNvSpPr>
            <a:spLocks noChangeArrowheads="1"/>
          </p:cNvSpPr>
          <p:nvPr/>
        </p:nvSpPr>
        <p:spPr bwMode="gray">
          <a:xfrm>
            <a:off x="1616066" y="7061709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7252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객체 검지 기술개발 방향</a:t>
            </a:r>
            <a:endParaRPr lang="ko-KR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53360" y="6161096"/>
            <a:ext cx="116921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kern="1200" spc="-2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U-net</a:t>
            </a:r>
            <a:endParaRPr lang="ko-KR" altLang="en-US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9" name="Oval 284"/>
          <p:cNvSpPr>
            <a:spLocks noChangeArrowheads="1"/>
          </p:cNvSpPr>
          <p:nvPr/>
        </p:nvSpPr>
        <p:spPr bwMode="gray">
          <a:xfrm>
            <a:off x="1140578" y="6161096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7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" y="1136650"/>
            <a:ext cx="66675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7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740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XOR </a:t>
            </a:r>
            <a:r>
              <a:rPr lang="ko-KR" altLang="en-US" sz="2800" b="1" smtClean="0"/>
              <a:t>문제 </a:t>
            </a:r>
            <a:r>
              <a:rPr lang="en-US" altLang="ko-KR" sz="2800" b="1" smtClean="0"/>
              <a:t>and Activation </a:t>
            </a:r>
            <a:r>
              <a:rPr lang="ko-KR" altLang="en-US" sz="2800" b="1" smtClean="0"/>
              <a:t>함수 </a:t>
            </a:r>
            <a:endParaRPr lang="ko-KR" altLang="en-US" sz="28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94" y="1738312"/>
            <a:ext cx="2943225" cy="2838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69" y="2055812"/>
            <a:ext cx="3419475" cy="323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518" y="3575833"/>
            <a:ext cx="5505450" cy="34575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31481" y="2564630"/>
            <a:ext cx="534352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333333"/>
                </a:solidFill>
              </a:rPr>
              <a:t>NOT (x1 AND x2) </a:t>
            </a:r>
            <a:r>
              <a:rPr lang="ko-KR" altLang="en-US" sz="1200">
                <a:solidFill>
                  <a:srgbClr val="333333"/>
                </a:solidFill>
              </a:rPr>
              <a:t>을 분류하는 직선과 </a:t>
            </a:r>
            <a:r>
              <a:rPr lang="en-US" altLang="ko-KR" sz="1200">
                <a:solidFill>
                  <a:srgbClr val="333333"/>
                </a:solidFill>
              </a:rPr>
              <a:t>(x1 OR x2)</a:t>
            </a:r>
            <a:r>
              <a:rPr lang="ko-KR" altLang="en-US" sz="1200">
                <a:solidFill>
                  <a:srgbClr val="333333"/>
                </a:solidFill>
              </a:rPr>
              <a:t>을 분류하는 직선을 교차</a:t>
            </a:r>
            <a:r>
              <a:rPr lang="en-US" altLang="ko-KR" sz="1200">
                <a:solidFill>
                  <a:srgbClr val="333333"/>
                </a:solidFill>
              </a:rPr>
              <a:t>(AND)</a:t>
            </a:r>
            <a:r>
              <a:rPr lang="ko-KR" altLang="en-US" sz="1200">
                <a:solidFill>
                  <a:srgbClr val="333333"/>
                </a:solidFill>
              </a:rPr>
              <a:t>하는 부분을 </a:t>
            </a:r>
            <a:r>
              <a:rPr lang="en-US" altLang="ko-KR" sz="1200">
                <a:solidFill>
                  <a:srgbClr val="333333"/>
                </a:solidFill>
              </a:rPr>
              <a:t>1</a:t>
            </a:r>
            <a:r>
              <a:rPr lang="ko-KR" altLang="en-US" sz="1200">
                <a:solidFill>
                  <a:srgbClr val="333333"/>
                </a:solidFill>
              </a:rPr>
              <a:t>로 다른 부분을 </a:t>
            </a:r>
            <a:r>
              <a:rPr lang="en-US" altLang="ko-KR" sz="1200">
                <a:solidFill>
                  <a:srgbClr val="333333"/>
                </a:solidFill>
              </a:rPr>
              <a:t>0</a:t>
            </a:r>
            <a:r>
              <a:rPr lang="ko-KR" altLang="en-US" sz="1200">
                <a:solidFill>
                  <a:srgbClr val="333333"/>
                </a:solidFill>
              </a:rPr>
              <a:t>으로 정의하면 </a:t>
            </a:r>
            <a:r>
              <a:rPr lang="en-US" altLang="ko-KR" sz="1200">
                <a:solidFill>
                  <a:srgbClr val="333333"/>
                </a:solidFill>
              </a:rPr>
              <a:t>XOR </a:t>
            </a:r>
            <a:r>
              <a:rPr lang="ko-KR" altLang="en-US" sz="1200">
                <a:solidFill>
                  <a:srgbClr val="333333"/>
                </a:solidFill>
              </a:rPr>
              <a:t>연산자를 만족합니다</a:t>
            </a:r>
            <a:r>
              <a:rPr lang="en-US" altLang="ko-KR" sz="1200">
                <a:solidFill>
                  <a:srgbClr val="333333"/>
                </a:solidFill>
              </a:rPr>
              <a:t>. </a:t>
            </a:r>
            <a:r>
              <a:rPr lang="ko-KR" altLang="en-US" sz="1200">
                <a:solidFill>
                  <a:srgbClr val="333333"/>
                </a:solidFill>
              </a:rPr>
              <a:t>위 그림에서 파란 선이 </a:t>
            </a:r>
            <a:r>
              <a:rPr lang="en-US" altLang="ko-KR" sz="1200">
                <a:solidFill>
                  <a:srgbClr val="333333"/>
                </a:solidFill>
              </a:rPr>
              <a:t>NAND </a:t>
            </a:r>
            <a:r>
              <a:rPr lang="ko-KR" altLang="en-US" sz="1200">
                <a:solidFill>
                  <a:srgbClr val="333333"/>
                </a:solidFill>
              </a:rPr>
              <a:t>연산의 구분 선이고 주황 선이 </a:t>
            </a:r>
            <a:r>
              <a:rPr lang="en-US" altLang="ko-KR" sz="1200">
                <a:solidFill>
                  <a:srgbClr val="333333"/>
                </a:solidFill>
              </a:rPr>
              <a:t>OR</a:t>
            </a:r>
            <a:r>
              <a:rPr lang="ko-KR" altLang="en-US" sz="1200">
                <a:solidFill>
                  <a:srgbClr val="333333"/>
                </a:solidFill>
              </a:rPr>
              <a:t>연산의 구분 선입니다</a:t>
            </a:r>
            <a:r>
              <a:rPr lang="en-US" altLang="ko-KR" sz="1200">
                <a:solidFill>
                  <a:srgbClr val="333333"/>
                </a:solidFill>
              </a:rPr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75718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4892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객체 </a:t>
            </a:r>
            <a:r>
              <a:rPr lang="ko-KR" altLang="en-US" sz="2800" b="1" smtClean="0"/>
              <a:t>검지 모델별</a:t>
            </a:r>
            <a:r>
              <a:rPr lang="ko-KR" altLang="en-US" sz="2800" b="1"/>
              <a:t> </a:t>
            </a:r>
            <a:r>
              <a:rPr lang="ko-KR" altLang="en-US" sz="2800" b="1" smtClean="0"/>
              <a:t>속도</a:t>
            </a:r>
            <a:r>
              <a:rPr lang="en-US" altLang="ko-KR" sz="2800" b="1" smtClean="0"/>
              <a:t>/</a:t>
            </a:r>
            <a:r>
              <a:rPr lang="ko-KR" altLang="en-US" sz="2800" b="1" smtClean="0"/>
              <a:t>정확도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03" y="1296885"/>
            <a:ext cx="6876766" cy="4106388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72578" y="5696285"/>
            <a:ext cx="717744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 general, Faster R-CNN is more accurate while R-FCN and SSD are faster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Faster R-CNN using Inception Resnet with 300 proposals gives the highest accuracy at 1 FPS for all the tested cases.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SSD on MobileNet has the highest mAP among the models targeted for real-time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graph also helps us to locate sweet spots to trade accuracy for good speed return.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R-FCN models using Residual Network strikes a good balance between accuracy and speed,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Faster R-CNN with Resnet can attain similar performance if we restrict the number of proposals to 50.</a:t>
            </a:r>
          </a:p>
        </p:txBody>
      </p:sp>
    </p:spTree>
    <p:extLst>
      <p:ext uri="{BB962C8B-B14F-4D97-AF65-F5344CB8AC3E}">
        <p14:creationId xmlns:p14="http://schemas.microsoft.com/office/powerpoint/2010/main" val="33482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라벨링 툴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85" y="4919295"/>
            <a:ext cx="3528344" cy="19650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503" y="4919294"/>
            <a:ext cx="3810813" cy="19650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03406" y="4579881"/>
            <a:ext cx="35155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https://github.com/jsbroks/coco-annotator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endParaRPr lang="en-US" altLang="ko-KR" sz="120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8837" y="4549103"/>
            <a:ext cx="5235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hlinkClick r:id="rId5"/>
              </a:rPr>
              <a:t>https://github.com/manhcuogntin4/Label-Annotation-VOC-Pascal</a:t>
            </a:r>
            <a:r>
              <a:rPr lang="en-US" altLang="ko-KR" sz="1400"/>
              <a:t> </a:t>
            </a:r>
            <a:endParaRPr lang="ko-KR" altLang="en-US" sz="1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504" y="2146472"/>
            <a:ext cx="7186137" cy="218893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0961" y="1136168"/>
            <a:ext cx="534352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/>
              <a:t>일반적으로 </a:t>
            </a:r>
            <a:r>
              <a:rPr lang="en-US" altLang="ko-KR" sz="1200"/>
              <a:t>Object Detection </a:t>
            </a:r>
            <a:r>
              <a:rPr lang="ko-KR" altLang="en-US" sz="1200"/>
              <a:t>논문에서 사용하는 데이터셋인 </a:t>
            </a:r>
            <a:r>
              <a:rPr lang="en-US" altLang="ko-KR" sz="1200"/>
              <a:t>PASCAL VOC, COCO, ImageNet, Open Images </a:t>
            </a:r>
            <a:r>
              <a:rPr lang="ko-KR" altLang="en-US" sz="1200"/>
              <a:t>등의 데이터셋은 이미지마다 </a:t>
            </a:r>
            <a:r>
              <a:rPr lang="en-US" altLang="ko-KR" sz="1200"/>
              <a:t>bounding box annotation</a:t>
            </a:r>
            <a:r>
              <a:rPr lang="ko-KR" altLang="en-US" sz="1200"/>
              <a:t>이 존재하여 저희가 만약 이러한 데이터셋을 사용하는 경우에는 별도의 </a:t>
            </a:r>
            <a:r>
              <a:rPr lang="en-US" altLang="ko-KR" sz="1200"/>
              <a:t>labeling</a:t>
            </a:r>
            <a:r>
              <a:rPr lang="ko-KR" altLang="en-US" sz="1200"/>
              <a:t>을 할 필요가 없습니다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92130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861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추후 세미나 방향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47919" y="1614501"/>
            <a:ext cx="6300186" cy="10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진우산전 개발 딥러닝</a:t>
            </a:r>
            <a:r>
              <a:rPr lang="en-US" altLang="ko-KR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Faster-RCNN, M-RCNN</a:t>
            </a:r>
            <a:r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분석</a:t>
            </a:r>
            <a:endParaRPr lang="en-US" altLang="ko-KR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모델 별 특징</a:t>
            </a:r>
            <a:r>
              <a:rPr lang="en-US" altLang="ko-KR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장 단점</a:t>
            </a:r>
            <a:endParaRPr lang="en-US" altLang="ko-KR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모델 별 성능</a:t>
            </a:r>
            <a:endParaRPr lang="en-US" altLang="ko-KR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40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592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2022</a:t>
            </a:r>
            <a:r>
              <a:rPr lang="ko-KR" altLang="en-US" sz="2800" b="1" smtClean="0"/>
              <a:t>년 </a:t>
            </a:r>
            <a:r>
              <a:rPr lang="ko-KR" altLang="en-US" sz="2800" b="1" dirty="0" err="1" smtClean="0"/>
              <a:t>영상제품</a:t>
            </a:r>
            <a:r>
              <a:rPr lang="ko-KR" altLang="en-US" sz="2800" b="1" dirty="0" smtClean="0"/>
              <a:t> 개발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 flipH="1">
            <a:off x="291830" y="1410514"/>
            <a:ext cx="9805481" cy="68094"/>
          </a:xfrm>
          <a:prstGeom prst="rect">
            <a:avLst/>
          </a:prstGeom>
          <a:gradFill>
            <a:gsLst>
              <a:gs pos="0">
                <a:srgbClr val="FB85ED"/>
              </a:gs>
              <a:gs pos="50000">
                <a:srgbClr val="892B70"/>
              </a:gs>
              <a:gs pos="83000">
                <a:srgbClr val="7030A0"/>
              </a:gs>
              <a:gs pos="100000">
                <a:srgbClr val="92047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3677087" y="1478608"/>
            <a:ext cx="0" cy="5729589"/>
          </a:xfrm>
          <a:prstGeom prst="line">
            <a:avLst/>
          </a:prstGeom>
          <a:ln>
            <a:solidFill>
              <a:srgbClr val="892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8401487" y="1478607"/>
            <a:ext cx="0" cy="5729589"/>
          </a:xfrm>
          <a:prstGeom prst="line">
            <a:avLst/>
          </a:prstGeom>
          <a:ln>
            <a:solidFill>
              <a:srgbClr val="892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58268" y="1059387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AF3790"/>
                </a:solidFill>
              </a:rPr>
              <a:t>2022</a:t>
            </a:r>
            <a:r>
              <a:rPr lang="ko-KR" altLang="en-US" dirty="0" smtClean="0">
                <a:solidFill>
                  <a:srgbClr val="AF3790"/>
                </a:solidFill>
              </a:rPr>
              <a:t>년</a:t>
            </a:r>
            <a:endParaRPr lang="ko-KR" altLang="en-US" dirty="0">
              <a:solidFill>
                <a:srgbClr val="AF379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5235" y="1042550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892B70"/>
                </a:solidFill>
              </a:rPr>
              <a:t>2021</a:t>
            </a:r>
            <a:r>
              <a:rPr lang="ko-KR" altLang="en-US" dirty="0" smtClean="0">
                <a:solidFill>
                  <a:srgbClr val="892B70"/>
                </a:solidFill>
              </a:rPr>
              <a:t>년</a:t>
            </a:r>
            <a:endParaRPr lang="ko-KR" altLang="en-US" dirty="0">
              <a:solidFill>
                <a:srgbClr val="892B70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18689" y="4173737"/>
            <a:ext cx="3152641" cy="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74673" y="2138799"/>
            <a:ext cx="3096657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7301" y="1761782"/>
            <a:ext cx="2677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Inpeg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리눅스 </a:t>
            </a:r>
            <a:r>
              <a:rPr lang="ko-KR" altLang="en-US" sz="1600" dirty="0" err="1" smtClean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영상제품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내재화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92500" y="1061494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AF3790"/>
                </a:solidFill>
              </a:rPr>
              <a:t>2023</a:t>
            </a:r>
            <a:r>
              <a:rPr lang="ko-KR" altLang="en-US" dirty="0" smtClean="0">
                <a:solidFill>
                  <a:srgbClr val="AF3790"/>
                </a:solidFill>
              </a:rPr>
              <a:t>년</a:t>
            </a:r>
            <a:endParaRPr lang="ko-KR" altLang="en-US" dirty="0">
              <a:solidFill>
                <a:srgbClr val="AF379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3554" y="3807766"/>
            <a:ext cx="293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 err="1" smtClean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영상제품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설치 시운전 지원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113935" y="2684489"/>
            <a:ext cx="1557395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58122" y="2340451"/>
            <a:ext cx="2190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도공</a:t>
            </a:r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dirty="0" smtClean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현장 기능개선 대응</a:t>
            </a:r>
            <a:endParaRPr lang="ko-KR" altLang="en-US" sz="1600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113935" y="3388731"/>
            <a:ext cx="1548328" cy="0"/>
          </a:xfrm>
          <a:prstGeom prst="straightConnector1">
            <a:avLst/>
          </a:prstGeom>
          <a:ln w="25400">
            <a:solidFill>
              <a:srgbClr val="C0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19275" y="3050177"/>
            <a:ext cx="2218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무인정산기 영상제품개발</a:t>
            </a:r>
            <a:endParaRPr lang="ko-KR" altLang="en-US" sz="1600" dirty="0">
              <a:solidFill>
                <a:srgbClr val="C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493303" y="5690402"/>
            <a:ext cx="1105719" cy="0"/>
          </a:xfrm>
          <a:prstGeom prst="straightConnector1">
            <a:avLst/>
          </a:prstGeom>
          <a:ln w="254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8168" y="5324431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차량 분류</a:t>
            </a:r>
            <a:endParaRPr lang="ko-KR" altLang="en-US" sz="1600" dirty="0">
              <a:solidFill>
                <a:srgbClr val="00B0F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7685" y="5830901"/>
            <a:ext cx="3512500" cy="10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 간단</a:t>
            </a:r>
            <a:endParaRPr lang="en-US" altLang="ko-KR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샘플 취득 용이</a:t>
            </a:r>
            <a:endParaRPr lang="en-US" altLang="ko-KR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구간단속</a:t>
            </a: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구분 단속 적용가능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554275" y="4810745"/>
            <a:ext cx="1105719" cy="0"/>
          </a:xfrm>
          <a:prstGeom prst="straightConnector1">
            <a:avLst/>
          </a:prstGeom>
          <a:ln w="254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8426" y="4416486"/>
            <a:ext cx="2719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라벨링 툴</a:t>
            </a:r>
            <a:r>
              <a:rPr lang="en-US" altLang="ko-KR" sz="1600" smtClean="0"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,M-RCNN </a:t>
            </a:r>
            <a:r>
              <a:rPr lang="ko-KR" altLang="en-US" sz="1600" smtClean="0"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코드 분석</a:t>
            </a:r>
            <a:endParaRPr lang="ko-KR" altLang="en-US" sz="1600" dirty="0">
              <a:solidFill>
                <a:srgbClr val="00B0F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748145" y="4810745"/>
            <a:ext cx="34951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260595" y="4444339"/>
            <a:ext cx="2157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객체 인식 알고리즘 선정</a:t>
            </a:r>
            <a:endParaRPr lang="ko-KR" altLang="en-US" sz="1600" dirty="0">
              <a:solidFill>
                <a:srgbClr val="0070C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6244932" y="5324216"/>
            <a:ext cx="3495136" cy="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384945" y="4971572"/>
            <a:ext cx="2278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번호인식 알고리즘 테스트</a:t>
            </a:r>
            <a:endParaRPr lang="ko-KR" altLang="en-US" sz="1600" dirty="0">
              <a:solidFill>
                <a:srgbClr val="0070C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8482377" y="5913094"/>
            <a:ext cx="2157685" cy="0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491193" y="557454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성능</a:t>
            </a:r>
            <a:r>
              <a:rPr lang="ko-KR" altLang="en-US" sz="160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smtClean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개선</a:t>
            </a:r>
            <a:r>
              <a:rPr lang="en-US" altLang="ko-KR" sz="1600" smtClean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600" smtClean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개발 완료</a:t>
            </a:r>
            <a:endParaRPr lang="ko-KR" altLang="en-US" sz="1600" dirty="0">
              <a:solidFill>
                <a:srgbClr val="C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86393" y="3761592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2022</a:t>
            </a:r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 다차로 제품 개선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3748145" y="4173737"/>
            <a:ext cx="4653342" cy="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3725893" y="2679005"/>
            <a:ext cx="2692665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780373" y="2340451"/>
            <a:ext cx="3937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2022</a:t>
            </a:r>
            <a:r>
              <a:rPr lang="ko-KR" altLang="en-US" sz="1600" smtClean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 도공 기능개선</a:t>
            </a:r>
            <a:r>
              <a:rPr lang="en-US" altLang="ko-KR" sz="1600" smtClean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600" smtClean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제품 통합</a:t>
            </a:r>
            <a:r>
              <a:rPr lang="en-US" altLang="ko-KR" sz="1600" smtClean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600" smtClean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요금표시부</a:t>
            </a:r>
            <a:endParaRPr lang="ko-KR" altLang="en-US" sz="1600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3725893" y="2141495"/>
            <a:ext cx="1390777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07609" y="1751574"/>
            <a:ext cx="2224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도공 </a:t>
            </a:r>
            <a:r>
              <a:rPr lang="en-US" altLang="ko-KR" sz="1600" smtClean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BMT </a:t>
            </a:r>
            <a:r>
              <a:rPr lang="ko-KR" altLang="en-US" sz="1600" smtClean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프로그램 개발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010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참고서적</a:t>
            </a:r>
            <a:endParaRPr lang="ko-KR" altLang="en-US" sz="28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721" y="1291310"/>
            <a:ext cx="2378735" cy="31025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6" y="1291310"/>
            <a:ext cx="2419125" cy="31025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721" y="4456217"/>
            <a:ext cx="2219512" cy="285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530" y="1291310"/>
            <a:ext cx="2194362" cy="30082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58" y="4546272"/>
            <a:ext cx="2189322" cy="28107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530" y="4456217"/>
            <a:ext cx="2256672" cy="29008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19" y="1263609"/>
            <a:ext cx="2153729" cy="303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5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661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추천서적</a:t>
            </a:r>
            <a:r>
              <a:rPr lang="ko-KR" altLang="en-US" sz="2800" b="1"/>
              <a:t> </a:t>
            </a:r>
            <a:r>
              <a:rPr lang="ko-KR" altLang="en-US" sz="2800" b="1" smtClean="0"/>
              <a:t>및 관련 링크</a:t>
            </a:r>
            <a:endParaRPr lang="ko-KR" altLang="en-US" sz="2800" b="1" dirty="0"/>
          </a:p>
        </p:txBody>
      </p:sp>
      <p:sp>
        <p:nvSpPr>
          <p:cNvPr id="11" name="직사각형 10"/>
          <p:cNvSpPr/>
          <p:nvPr/>
        </p:nvSpPr>
        <p:spPr>
          <a:xfrm>
            <a:off x="496072" y="4716589"/>
            <a:ext cx="330045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2"/>
              </a:rPr>
              <a:t>http://taewan.kim/post/cnn/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104" y="1342469"/>
            <a:ext cx="2606663" cy="30696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93" y="1342468"/>
            <a:ext cx="2258474" cy="308324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96072" y="5124842"/>
            <a:ext cx="8228828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hlinkClick r:id="rId5"/>
              </a:rPr>
              <a:t>https://hoya012.github.io/blog/deeplearning-classification-guidebook-1/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90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마지막</a:t>
            </a:r>
            <a:endParaRPr lang="ko-KR" altLang="en-US" sz="2800" b="1" dirty="0"/>
          </a:p>
        </p:txBody>
      </p:sp>
      <p:pic>
        <p:nvPicPr>
          <p:cNvPr id="7" name="그림 6" descr="감사 감사합니다 메시지 주셔서 - Pixabay의 무료 이미지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49" y="2292113"/>
            <a:ext cx="6074228" cy="40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995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역전파</a:t>
            </a:r>
            <a:r>
              <a:rPr lang="en-US" altLang="ko-KR" sz="2800" b="1" smtClean="0"/>
              <a:t>(backpropagation)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55" y="1175687"/>
            <a:ext cx="6207919" cy="45529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67" y="5849133"/>
            <a:ext cx="6505575" cy="8477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60867" y="6817357"/>
            <a:ext cx="39374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mtClean="0">
                <a:latin typeface="Noto Serif KR"/>
              </a:rPr>
              <a:t>J(w) </a:t>
            </a:r>
            <a:r>
              <a:rPr lang="ko-KR" altLang="en-US" sz="1400" smtClean="0">
                <a:latin typeface="Noto Serif KR"/>
              </a:rPr>
              <a:t>값을 최소화</a:t>
            </a:r>
            <a:endParaRPr lang="ko-KR" altLang="en-US" sz="1400"/>
          </a:p>
        </p:txBody>
      </p:sp>
      <p:sp>
        <p:nvSpPr>
          <p:cNvPr id="12" name="직사각형 11"/>
          <p:cNvSpPr/>
          <p:nvPr/>
        </p:nvSpPr>
        <p:spPr>
          <a:xfrm>
            <a:off x="8520176" y="4950457"/>
            <a:ext cx="3853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mtClean="0"/>
              <a:t>d</a:t>
            </a:r>
            <a:endParaRPr lang="ko-KR" altLang="en-US" sz="1400"/>
          </a:p>
        </p:txBody>
      </p:sp>
      <p:sp>
        <p:nvSpPr>
          <p:cNvPr id="13" name="직사각형 12"/>
          <p:cNvSpPr/>
          <p:nvPr/>
        </p:nvSpPr>
        <p:spPr>
          <a:xfrm>
            <a:off x="8520176" y="3526469"/>
            <a:ext cx="3853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mtClean="0"/>
              <a:t>n</a:t>
            </a:r>
            <a:endParaRPr lang="ko-KR" altLang="en-US" sz="1400"/>
          </a:p>
        </p:txBody>
      </p:sp>
      <p:sp>
        <p:nvSpPr>
          <p:cNvPr id="14" name="직사각형 13"/>
          <p:cNvSpPr/>
          <p:nvPr/>
        </p:nvSpPr>
        <p:spPr>
          <a:xfrm>
            <a:off x="8520175" y="1750057"/>
            <a:ext cx="3853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mtClean="0"/>
              <a:t>c</a:t>
            </a:r>
            <a:endParaRPr lang="ko-KR" altLang="en-US" sz="14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508" y="1750057"/>
            <a:ext cx="1514475" cy="3238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508" y="3510396"/>
            <a:ext cx="1362075" cy="3048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120390" y="2657024"/>
            <a:ext cx="308610" cy="31044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00182" y="4075705"/>
            <a:ext cx="308610" cy="31044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01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995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역전파</a:t>
            </a:r>
            <a:r>
              <a:rPr lang="en-US" altLang="ko-KR" sz="2800" b="1" smtClean="0"/>
              <a:t>(backpropagation)</a:t>
            </a:r>
            <a:endParaRPr lang="ko-KR" altLang="en-US" sz="2800" b="1" dirty="0"/>
          </a:p>
        </p:txBody>
      </p:sp>
      <p:sp>
        <p:nvSpPr>
          <p:cNvPr id="9" name="직사각형 8"/>
          <p:cNvSpPr/>
          <p:nvPr/>
        </p:nvSpPr>
        <p:spPr>
          <a:xfrm>
            <a:off x="1481567" y="2088833"/>
            <a:ext cx="39374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mtClean="0"/>
              <a:t>w</a:t>
            </a:r>
            <a:r>
              <a:rPr lang="ko-KR" altLang="en-US" sz="1400" smtClean="0"/>
              <a:t>를 초기화 하고 </a:t>
            </a:r>
            <a:r>
              <a:rPr lang="en-US" altLang="ko-KR" sz="1400" smtClean="0"/>
              <a:t>J</a:t>
            </a:r>
            <a:r>
              <a:rPr lang="ko-KR" altLang="en-US" sz="1400" smtClean="0"/>
              <a:t>을 최소화 하는 방향을 구한다</a:t>
            </a:r>
            <a:r>
              <a:rPr lang="en-US" altLang="ko-KR" sz="1400" smtClean="0"/>
              <a:t>.</a:t>
            </a:r>
            <a:endParaRPr lang="ko-KR" altLang="en-US" sz="1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81" y="1137588"/>
            <a:ext cx="5638800" cy="981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81" y="2396610"/>
            <a:ext cx="5753100" cy="1019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418" y="3347855"/>
            <a:ext cx="6048375" cy="619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418" y="4108600"/>
            <a:ext cx="6248400" cy="8096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843" y="4837112"/>
            <a:ext cx="5400675" cy="6286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8418" y="5412963"/>
            <a:ext cx="7038975" cy="8096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6843" y="6194274"/>
            <a:ext cx="5105400" cy="8191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7768" y="1154288"/>
            <a:ext cx="2419350" cy="361950"/>
          </a:xfrm>
          <a:prstGeom prst="rect">
            <a:avLst/>
          </a:prstGeom>
        </p:spPr>
      </p:pic>
      <p:cxnSp>
        <p:nvCxnSpPr>
          <p:cNvPr id="15" name="구부러진 연결선 14"/>
          <p:cNvCxnSpPr>
            <a:stCxn id="13" idx="1"/>
          </p:cNvCxnSpPr>
          <p:nvPr/>
        </p:nvCxnSpPr>
        <p:spPr>
          <a:xfrm rot="10800000" flipV="1">
            <a:off x="2571750" y="1335263"/>
            <a:ext cx="1166018" cy="36608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/>
          <p:nvPr/>
        </p:nvCxnSpPr>
        <p:spPr>
          <a:xfrm rot="10800000" flipV="1">
            <a:off x="5373141" y="5151437"/>
            <a:ext cx="1993652" cy="56565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725645" y="4916455"/>
            <a:ext cx="2116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mtClean="0"/>
              <a:t>8</a:t>
            </a:r>
            <a:r>
              <a:rPr lang="ko-KR" altLang="en-US" sz="1400" smtClean="0"/>
              <a:t>번식을 </a:t>
            </a:r>
            <a:r>
              <a:rPr lang="en-US" altLang="ko-KR" sz="1400" smtClean="0"/>
              <a:t>z</a:t>
            </a:r>
            <a:r>
              <a:rPr lang="ko-KR" altLang="en-US" sz="1400" smtClean="0"/>
              <a:t>로 미분한 값</a:t>
            </a:r>
            <a:endParaRPr lang="ko-KR" altLang="en-US" sz="1400"/>
          </a:p>
        </p:txBody>
      </p:sp>
      <p:sp>
        <p:nvSpPr>
          <p:cNvPr id="25" name="직사각형 24"/>
          <p:cNvSpPr/>
          <p:nvPr/>
        </p:nvSpPr>
        <p:spPr>
          <a:xfrm>
            <a:off x="6947828" y="1208461"/>
            <a:ext cx="2116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mtClean="0"/>
              <a:t>eta</a:t>
            </a:r>
            <a:endParaRPr lang="ko-KR" altLang="en-US" sz="1400"/>
          </a:p>
        </p:txBody>
      </p:sp>
      <p:sp>
        <p:nvSpPr>
          <p:cNvPr id="26" name="직사각형 25"/>
          <p:cNvSpPr/>
          <p:nvPr/>
        </p:nvSpPr>
        <p:spPr>
          <a:xfrm>
            <a:off x="4470949" y="4974684"/>
            <a:ext cx="9021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/>
              <a:t>정의</a:t>
            </a:r>
            <a:endParaRPr lang="ko-KR" altLang="en-US" sz="1400"/>
          </a:p>
        </p:txBody>
      </p:sp>
      <p:cxnSp>
        <p:nvCxnSpPr>
          <p:cNvPr id="27" name="구부러진 연결선 26"/>
          <p:cNvCxnSpPr/>
          <p:nvPr/>
        </p:nvCxnSpPr>
        <p:spPr>
          <a:xfrm rot="10800000" flipV="1">
            <a:off x="3060701" y="5128572"/>
            <a:ext cx="1410249" cy="3198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776445" y="4434633"/>
            <a:ext cx="106196" cy="91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439049" y="2514875"/>
            <a:ext cx="34803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>
                <a:solidFill>
                  <a:srgbClr val="000000"/>
                </a:solidFill>
              </a:rPr>
              <a:t>경사하강법 </a:t>
            </a:r>
            <a:r>
              <a:rPr lang="en-US" altLang="ko-KR" sz="1600">
                <a:solidFill>
                  <a:srgbClr val="000000"/>
                </a:solidFill>
              </a:rPr>
              <a:t>(gradient descent method)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6569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995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역전파</a:t>
            </a:r>
            <a:r>
              <a:rPr lang="en-US" altLang="ko-KR" sz="2800" b="1" smtClean="0"/>
              <a:t>(backpropagation)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70" y="1234376"/>
            <a:ext cx="6429375" cy="6286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170" y="1952942"/>
            <a:ext cx="6067425" cy="8191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544" y="2772092"/>
            <a:ext cx="6524625" cy="330517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224169" y="1394812"/>
            <a:ext cx="2116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/>
              <a:t>정리하면 </a:t>
            </a:r>
            <a:r>
              <a:rPr lang="en-US" altLang="ko-KR" sz="1400" smtClean="0"/>
              <a:t>16</a:t>
            </a:r>
            <a:r>
              <a:rPr lang="ko-KR" altLang="en-US" sz="1400" smtClean="0"/>
              <a:t>과 같이 된다</a:t>
            </a:r>
            <a:r>
              <a:rPr lang="en-US" altLang="ko-KR" sz="1400" smtClean="0"/>
              <a:t>.</a:t>
            </a:r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6242969" y="3197414"/>
            <a:ext cx="2116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mtClean="0"/>
              <a:t>(8)</a:t>
            </a:r>
            <a:r>
              <a:rPr lang="ko-KR" altLang="en-US" sz="1400" smtClean="0"/>
              <a:t> 번 식</a:t>
            </a:r>
            <a:endParaRPr lang="ko-KR" altLang="en-US" sz="1400"/>
          </a:p>
        </p:txBody>
      </p:sp>
      <p:cxnSp>
        <p:nvCxnSpPr>
          <p:cNvPr id="17" name="구부러진 연결선 16"/>
          <p:cNvCxnSpPr/>
          <p:nvPr/>
        </p:nvCxnSpPr>
        <p:spPr>
          <a:xfrm rot="10800000" flipV="1">
            <a:off x="5168901" y="3365502"/>
            <a:ext cx="1074071" cy="2539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8379793" y="5496114"/>
            <a:ext cx="21168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mtClean="0"/>
              <a:t>hidden layer</a:t>
            </a:r>
            <a:r>
              <a:rPr lang="ko-KR" altLang="en-US" sz="1400" smtClean="0"/>
              <a:t>가 미치는영향을 알수 있음</a:t>
            </a:r>
            <a:r>
              <a:rPr lang="en-US" altLang="ko-KR" sz="1400" smtClean="0"/>
              <a:t>.</a:t>
            </a:r>
            <a:endParaRPr lang="ko-KR" altLang="en-US" sz="1400"/>
          </a:p>
        </p:txBody>
      </p:sp>
      <p:sp>
        <p:nvSpPr>
          <p:cNvPr id="25" name="직사각형 24"/>
          <p:cNvSpPr/>
          <p:nvPr/>
        </p:nvSpPr>
        <p:spPr>
          <a:xfrm>
            <a:off x="3825240" y="2049780"/>
            <a:ext cx="632460" cy="65304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cxnSp>
        <p:nvCxnSpPr>
          <p:cNvPr id="26" name="구부러진 연결선 25"/>
          <p:cNvCxnSpPr>
            <a:endCxn id="29" idx="1"/>
          </p:cNvCxnSpPr>
          <p:nvPr/>
        </p:nvCxnSpPr>
        <p:spPr>
          <a:xfrm flipV="1">
            <a:off x="4511041" y="2224745"/>
            <a:ext cx="913792" cy="15383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24833" y="2066785"/>
                <a:ext cx="281103" cy="315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833" y="2066785"/>
                <a:ext cx="281103" cy="315920"/>
              </a:xfrm>
              <a:prstGeom prst="rect">
                <a:avLst/>
              </a:prstGeom>
              <a:blipFill>
                <a:blip r:embed="rId5"/>
                <a:stretch>
                  <a:fillRect l="-13043" r="-8696"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951004" y="6146538"/>
                <a:ext cx="4761752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04" y="6146538"/>
                <a:ext cx="4761752" cy="5881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055103" y="6803983"/>
                <a:ext cx="4553554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103" y="6803983"/>
                <a:ext cx="4553554" cy="5881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그림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3124" y="6128496"/>
            <a:ext cx="3643524" cy="41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995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역전파</a:t>
            </a:r>
            <a:r>
              <a:rPr lang="en-US" altLang="ko-KR" sz="2800" b="1" smtClean="0"/>
              <a:t>(backpropagation)</a:t>
            </a:r>
            <a:endParaRPr lang="ko-KR" altLang="en-US" sz="28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486" y="3677919"/>
            <a:ext cx="6429375" cy="828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86" y="4709667"/>
            <a:ext cx="4867275" cy="27336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686" y="1770097"/>
            <a:ext cx="5829300" cy="8763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706920" y="2407891"/>
            <a:ext cx="9021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/>
              <a:t>정의</a:t>
            </a:r>
            <a:endParaRPr lang="ko-KR" altLang="en-US" sz="1400"/>
          </a:p>
        </p:txBody>
      </p:sp>
      <p:cxnSp>
        <p:nvCxnSpPr>
          <p:cNvPr id="12" name="구부러진 연결선 11"/>
          <p:cNvCxnSpPr/>
          <p:nvPr/>
        </p:nvCxnSpPr>
        <p:spPr>
          <a:xfrm rot="10800000">
            <a:off x="2582007" y="2285654"/>
            <a:ext cx="3124915" cy="27612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150807" y="2959267"/>
                <a:ext cx="3762505" cy="4355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</m:den>
                    </m:f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1600" smtClean="0"/>
                  <a:t>=</a:t>
                </a:r>
                <a:r>
                  <a:rPr lang="en-US" altLang="ko-KR" sz="1600"/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807" y="2959267"/>
                <a:ext cx="3762505" cy="435504"/>
              </a:xfrm>
              <a:prstGeom prst="rect">
                <a:avLst/>
              </a:prstGeom>
              <a:blipFill>
                <a:blip r:embed="rId5"/>
                <a:stretch>
                  <a:fillRect l="-1945" r="-162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구부러진 연결선 13"/>
          <p:cNvCxnSpPr/>
          <p:nvPr/>
        </p:nvCxnSpPr>
        <p:spPr>
          <a:xfrm rot="10800000" flipV="1">
            <a:off x="3177540" y="3268980"/>
            <a:ext cx="2392680" cy="70866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78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sz="15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23965</TotalTime>
  <Words>2048</Words>
  <Application>Microsoft Office PowerPoint</Application>
  <PresentationFormat>사용자 지정</PresentationFormat>
  <Paragraphs>305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56</vt:i4>
      </vt:variant>
    </vt:vector>
  </HeadingPairs>
  <TitlesOfParts>
    <vt:vector size="72" baseType="lpstr">
      <vt:lpstr>HY견고딕</vt:lpstr>
      <vt:lpstr>KoPub돋움체 Bold</vt:lpstr>
      <vt:lpstr>KoPub돋움체 Medium</vt:lpstr>
      <vt:lpstr>Nanum Gothic</vt:lpstr>
      <vt:lpstr>Noto Serif KR</vt:lpstr>
      <vt:lpstr>Open Sans</vt:lpstr>
      <vt:lpstr>나눔고딕</vt:lpstr>
      <vt:lpstr>맑은 고딕</vt:lpstr>
      <vt:lpstr>Arial</vt:lpstr>
      <vt:lpstr>Calibri</vt:lpstr>
      <vt:lpstr>Cambria Math</vt:lpstr>
      <vt:lpstr>Consolas</vt:lpstr>
      <vt:lpstr>Courier New</vt:lpstr>
      <vt:lpstr>Times New Roman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비즈니스아츠</dc:creator>
  <cp:lastModifiedBy>Windows 사용자</cp:lastModifiedBy>
  <cp:revision>2641</cp:revision>
  <cp:lastPrinted>2020-07-27T06:50:21Z</cp:lastPrinted>
  <dcterms:created xsi:type="dcterms:W3CDTF">2019-01-23T01:28:59Z</dcterms:created>
  <dcterms:modified xsi:type="dcterms:W3CDTF">2021-09-03T04:12:32Z</dcterms:modified>
</cp:coreProperties>
</file>